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24" r:id="rId2"/>
    <p:sldId id="329" r:id="rId3"/>
    <p:sldId id="328" r:id="rId4"/>
    <p:sldId id="331" r:id="rId5"/>
    <p:sldId id="336" r:id="rId6"/>
    <p:sldId id="337" r:id="rId7"/>
    <p:sldId id="339" r:id="rId8"/>
    <p:sldId id="340" r:id="rId9"/>
    <p:sldId id="342" r:id="rId10"/>
    <p:sldId id="341" r:id="rId11"/>
    <p:sldId id="343" r:id="rId12"/>
    <p:sldId id="344" r:id="rId13"/>
    <p:sldId id="334" r:id="rId14"/>
  </p:sldIdLst>
  <p:sldSz cx="10688638" cy="7562850"/>
  <p:notesSz cx="6797675" cy="9929813"/>
  <p:defaultTextStyle>
    <a:defPPr>
      <a:defRPr lang="en-US"/>
    </a:defPPr>
    <a:lvl1pPr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96888" indent="-39688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95363" indent="-80963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492250" indent="-120650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990725" indent="-161925" algn="l" defTabSz="496888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57">
          <p15:clr>
            <a:srgbClr val="A4A3A4"/>
          </p15:clr>
        </p15:guide>
        <p15:guide id="2" pos="443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FFF"/>
    <a:srgbClr val="B5CEED"/>
    <a:srgbClr val="CCFFCC"/>
    <a:srgbClr val="CCFF99"/>
    <a:srgbClr val="00863D"/>
    <a:srgbClr val="ECCECC"/>
    <a:srgbClr val="F5F13B"/>
    <a:srgbClr val="EEE9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8" autoAdjust="0"/>
    <p:restoredTop sz="98566" autoAdjust="0"/>
  </p:normalViewPr>
  <p:slideViewPr>
    <p:cSldViewPr snapToGrid="0" snapToObjects="1">
      <p:cViewPr varScale="1">
        <p:scale>
          <a:sx n="98" d="100"/>
          <a:sy n="98" d="100"/>
        </p:scale>
        <p:origin x="660" y="96"/>
      </p:cViewPr>
      <p:guideLst>
        <p:guide orient="horz" pos="857"/>
        <p:guide pos="44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-4200" y="-96"/>
      </p:cViewPr>
      <p:guideLst>
        <p:guide orient="horz" pos="3128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54;&#1054;%20&#1059;&#1088;&#1048;&#1062;%20&#1053;&#1058;\&#1055;&#1088;&#1086;&#1089;&#1090;&#1086;&#1080;\&#1055;&#1088;&#1086;&#1089;&#1090;&#1086;&#1080;%20&#1074;&#1089;&#1077;%20&#1094;&#1077;&#1093;&#1072;%202017-10.2023%20&#1044;&#1080;&#1072;&#1075;&#1088;&#1072;&#1084;&#1084;&#1099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54;&#1054;%20&#1059;&#1088;&#1048;&#1062;%20&#1053;&#1058;\&#1055;&#1088;&#1086;&#1089;&#1090;&#1086;&#1080;\&#1055;&#1088;&#1086;&#1089;&#1090;&#1086;&#1080;%20&#1074;&#1089;&#1077;%20&#1094;&#1077;&#1093;&#1072;%202017-10.2023%20&#1044;&#1080;&#1072;&#1075;&#1088;&#1072;&#1084;&#1084;&#1099;__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54;&#1054;%20&#1059;&#1088;&#1048;&#1062;%20&#1053;&#1058;\&#1055;&#1088;&#1086;&#1089;&#1090;&#1086;&#1080;\&#1055;&#1088;&#1086;&#1089;&#1090;&#1086;&#1080;%20&#1074;&#1089;&#1077;%20&#1094;&#1077;&#1093;&#1072;%202017-10.2023%20&#1044;&#1080;&#1072;&#1075;&#1088;&#1072;&#1084;&#1084;&#1099;__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54;&#1054;%20&#1059;&#1088;&#1048;&#1062;%20&#1053;&#1058;\&#1055;&#1088;&#1086;&#1089;&#1090;&#1086;&#1080;\&#1055;&#1088;&#1086;&#1089;&#1090;&#1086;&#1080;%20&#1074;&#1089;&#1077;%20&#1094;&#1077;&#1093;&#1072;%202017-10.2023%20&#1044;&#1080;&#1072;&#1075;&#1088;&#1072;&#1084;&#1084;&#1099;__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0" i="0" baseline="0">
                <a:effectLst/>
              </a:rPr>
              <a:t>Простои КБЦ (ППЛ) с 2017 по 10.2023, час</a:t>
            </a:r>
            <a:endParaRPr lang="ru-RU" sz="160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'КБЦ (ППЛ)'!$C$1:$C$2</c:f>
              <c:strCache>
                <c:ptCount val="2"/>
                <c:pt idx="0">
                  <c:v>КБЦ (ППЛ)</c:v>
                </c:pt>
                <c:pt idx="1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367-4A39-BD80-9AC3C55B1ADF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367-4A39-BD80-9AC3C55B1ADF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367-4A39-BD80-9AC3C55B1ADF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C367-4A39-BD80-9AC3C55B1ADF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367-4A39-BD80-9AC3C55B1ADF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4.7704242710171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-2.86225456261032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5.204267072823514E-3"/>
                  <c:y val="-3.5778182032628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367-4A39-BD80-9AC3C55B1ADF}"/>
                </c:ext>
                <c:ext xmlns:c15="http://schemas.microsoft.com/office/drawing/2012/chart" uri="{CE6537A1-D6FC-4f65-9D91-7224C49458BB}"/>
              </c:extLst>
            </c:dLbl>
            <c:dLbl>
              <c:idx val="20"/>
              <c:layout>
                <c:manualLayout>
                  <c:x val="-3.8164184324791776E-17"/>
                  <c:y val="-3.5778182032628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5"/>
              <c:layout>
                <c:manualLayout>
                  <c:x val="0"/>
                  <c:y val="-5.485987911669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2"/>
              <c:layout>
                <c:manualLayout>
                  <c:x val="3.1225602436940319E-3"/>
                  <c:y val="-2.3852121355086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4"/>
              <c:layout>
                <c:manualLayout>
                  <c:x val="-3.1225602436941082E-3"/>
                  <c:y val="-4.2933818439154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7"/>
              <c:layout>
                <c:manualLayout>
                  <c:x val="0"/>
                  <c:y val="-5.485987911669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8"/>
              <c:layout>
                <c:manualLayout>
                  <c:x val="5.2042670728234377E-3"/>
                  <c:y val="-2.3852121355086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2"/>
              <c:layout>
                <c:manualLayout>
                  <c:x val="1.4571947803905839E-2"/>
                  <c:y val="-4.05486063036462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7"/>
              <c:layout>
                <c:manualLayout>
                  <c:x val="0"/>
                  <c:y val="-7.15563640652587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9"/>
              <c:layout>
                <c:manualLayout>
                  <c:x val="9.367680731082172E-3"/>
                  <c:y val="-5.2474666981189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1"/>
              <c:layout>
                <c:manualLayout>
                  <c:x val="0"/>
                  <c:y val="-1.4311272813051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7"/>
              <c:layout>
                <c:manualLayout>
                  <c:x val="3.1225602436939556E-3"/>
                  <c:y val="-4.53190305746633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8"/>
              <c:layout>
                <c:manualLayout>
                  <c:x val="2.0817068291292531E-3"/>
                  <c:y val="-9.54084854203438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0"/>
              <c:layout>
                <c:manualLayout>
                  <c:x val="2.0817068291294058E-3"/>
                  <c:y val="-6.44007276587321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1"/>
              <c:layout>
                <c:manualLayout>
                  <c:x val="9.9177033765086974E-3"/>
                  <c:y val="-2.6237333490594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2"/>
              <c:layout>
                <c:manualLayout>
                  <c:x val="1.6653654633035246E-2"/>
                  <c:y val="-7.1556364065257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3"/>
              <c:layout>
                <c:manualLayout>
                  <c:x val="0"/>
                  <c:y val="-7.15563640652579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5"/>
              <c:layout>
                <c:manualLayout>
                  <c:x val="-1.0408534145647029E-3"/>
                  <c:y val="-2.38521213550859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8"/>
              <c:layout>
                <c:manualLayout>
                  <c:x val="0"/>
                  <c:y val="-4.77042427101719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9"/>
              <c:layout>
                <c:manualLayout>
                  <c:x val="5.204267072823514E-3"/>
                  <c:y val="-7.1556364065257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0"/>
              <c:layout>
                <c:manualLayout>
                  <c:x val="1.0408534145647029E-3"/>
                  <c:y val="-2.385212135508605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1"/>
              <c:layout>
                <c:manualLayout>
                  <c:x val="-1.526567372991671E-16"/>
                  <c:y val="-3.8163394168137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7C1A-4A30-82A3-BC9AD077FC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2"/>
              <c:layout>
                <c:manualLayout>
                  <c:x val="-2.7100271002710027E-3"/>
                  <c:y val="-1.19260606775429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F6B-402F-B0B4-D13FE8BE9E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4"/>
              <c:layout>
                <c:manualLayout>
                  <c:x val="-9.0334236675700087E-4"/>
                  <c:y val="-3.57781820326290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F6B-402F-B0B4-D13FE8BE9EB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9"/>
              <c:layout>
                <c:manualLayout>
                  <c:x val="-1.8066847335138692E-3"/>
                  <c:y val="-2.146690921957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782-468A-A011-90A10BA6379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0"/>
              <c:layout>
                <c:manualLayout>
                  <c:x val="0"/>
                  <c:y val="-2.1466909219577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782-468A-A011-90A10BA6379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'КБЦ (ППЛ)'!$A$3:$A$86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'КБЦ (ППЛ)'!$C$3:$C$86</c:f>
              <c:numCache>
                <c:formatCode>#,##0.00</c:formatCode>
                <c:ptCount val="84"/>
                <c:pt idx="0">
                  <c:v>1.97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0.52</c:v>
                </c:pt>
                <c:pt idx="6">
                  <c:v>0</c:v>
                </c:pt>
                <c:pt idx="7">
                  <c:v>24.7</c:v>
                </c:pt>
                <c:pt idx="8">
                  <c:v>27.65</c:v>
                </c:pt>
                <c:pt idx="9">
                  <c:v>9.82</c:v>
                </c:pt>
                <c:pt idx="10">
                  <c:v>31.23</c:v>
                </c:pt>
                <c:pt idx="11">
                  <c:v>17.5</c:v>
                </c:pt>
                <c:pt idx="12">
                  <c:v>17.48</c:v>
                </c:pt>
                <c:pt idx="13">
                  <c:v>19.18</c:v>
                </c:pt>
                <c:pt idx="14">
                  <c:v>11.72</c:v>
                </c:pt>
                <c:pt idx="15">
                  <c:v>15.88</c:v>
                </c:pt>
                <c:pt idx="16">
                  <c:v>9.92</c:v>
                </c:pt>
                <c:pt idx="17">
                  <c:v>16.88</c:v>
                </c:pt>
                <c:pt idx="18">
                  <c:v>15.35</c:v>
                </c:pt>
                <c:pt idx="19">
                  <c:v>18</c:v>
                </c:pt>
                <c:pt idx="20">
                  <c:v>12.67</c:v>
                </c:pt>
                <c:pt idx="21">
                  <c:v>14.78</c:v>
                </c:pt>
                <c:pt idx="22">
                  <c:v>27.75</c:v>
                </c:pt>
                <c:pt idx="23">
                  <c:v>32.9</c:v>
                </c:pt>
                <c:pt idx="24">
                  <c:v>6.15</c:v>
                </c:pt>
                <c:pt idx="25">
                  <c:v>6.1</c:v>
                </c:pt>
                <c:pt idx="26">
                  <c:v>28.3</c:v>
                </c:pt>
                <c:pt idx="27">
                  <c:v>20.6</c:v>
                </c:pt>
                <c:pt idx="28">
                  <c:v>47.92</c:v>
                </c:pt>
                <c:pt idx="29">
                  <c:v>75</c:v>
                </c:pt>
                <c:pt idx="30">
                  <c:v>65.760000000000005</c:v>
                </c:pt>
                <c:pt idx="31">
                  <c:v>32.4</c:v>
                </c:pt>
                <c:pt idx="32">
                  <c:v>21.32</c:v>
                </c:pt>
                <c:pt idx="33">
                  <c:v>19.27</c:v>
                </c:pt>
                <c:pt idx="34">
                  <c:v>23.7</c:v>
                </c:pt>
                <c:pt idx="35">
                  <c:v>23.03</c:v>
                </c:pt>
                <c:pt idx="36">
                  <c:v>17.02</c:v>
                </c:pt>
                <c:pt idx="37">
                  <c:v>11.52</c:v>
                </c:pt>
                <c:pt idx="38">
                  <c:v>17.27</c:v>
                </c:pt>
                <c:pt idx="39">
                  <c:v>2.08</c:v>
                </c:pt>
                <c:pt idx="40">
                  <c:v>7.38</c:v>
                </c:pt>
                <c:pt idx="41">
                  <c:v>15.02</c:v>
                </c:pt>
                <c:pt idx="42">
                  <c:v>10.85</c:v>
                </c:pt>
                <c:pt idx="43">
                  <c:v>3.37</c:v>
                </c:pt>
                <c:pt idx="44">
                  <c:v>7.33</c:v>
                </c:pt>
                <c:pt idx="45">
                  <c:v>12.67</c:v>
                </c:pt>
                <c:pt idx="46">
                  <c:v>2.52</c:v>
                </c:pt>
                <c:pt idx="47">
                  <c:v>5.45</c:v>
                </c:pt>
                <c:pt idx="48">
                  <c:v>17.93</c:v>
                </c:pt>
                <c:pt idx="49">
                  <c:v>7.47</c:v>
                </c:pt>
                <c:pt idx="50">
                  <c:v>5.48</c:v>
                </c:pt>
                <c:pt idx="51">
                  <c:v>12.03</c:v>
                </c:pt>
                <c:pt idx="52">
                  <c:v>4.92</c:v>
                </c:pt>
                <c:pt idx="53">
                  <c:v>14.87</c:v>
                </c:pt>
                <c:pt idx="54">
                  <c:v>4.18</c:v>
                </c:pt>
                <c:pt idx="55">
                  <c:v>21.75</c:v>
                </c:pt>
                <c:pt idx="56">
                  <c:v>13.2</c:v>
                </c:pt>
                <c:pt idx="57">
                  <c:v>13.22</c:v>
                </c:pt>
                <c:pt idx="58">
                  <c:v>16.079999999999998</c:v>
                </c:pt>
                <c:pt idx="59">
                  <c:v>13.5</c:v>
                </c:pt>
                <c:pt idx="60">
                  <c:v>11.12</c:v>
                </c:pt>
                <c:pt idx="61">
                  <c:v>17.149999999999999</c:v>
                </c:pt>
                <c:pt idx="62">
                  <c:v>15.62</c:v>
                </c:pt>
                <c:pt idx="63">
                  <c:v>7.33</c:v>
                </c:pt>
                <c:pt idx="64">
                  <c:v>3.5</c:v>
                </c:pt>
                <c:pt idx="65">
                  <c:v>6.47</c:v>
                </c:pt>
                <c:pt idx="66">
                  <c:v>8.1999999999999993</c:v>
                </c:pt>
                <c:pt idx="67">
                  <c:v>7.9</c:v>
                </c:pt>
                <c:pt idx="68">
                  <c:v>9.5</c:v>
                </c:pt>
                <c:pt idx="69">
                  <c:v>8.93</c:v>
                </c:pt>
                <c:pt idx="70">
                  <c:v>6.33</c:v>
                </c:pt>
                <c:pt idx="71">
                  <c:v>10.45</c:v>
                </c:pt>
                <c:pt idx="72">
                  <c:v>6.83</c:v>
                </c:pt>
                <c:pt idx="73">
                  <c:v>8.5299999999999994</c:v>
                </c:pt>
                <c:pt idx="74">
                  <c:v>8.9499999999999993</c:v>
                </c:pt>
                <c:pt idx="75">
                  <c:v>11.68</c:v>
                </c:pt>
                <c:pt idx="76">
                  <c:v>6.65</c:v>
                </c:pt>
                <c:pt idx="77">
                  <c:v>10.5</c:v>
                </c:pt>
                <c:pt idx="78">
                  <c:v>7.3</c:v>
                </c:pt>
                <c:pt idx="79">
                  <c:v>9.8000000000000007</c:v>
                </c:pt>
                <c:pt idx="80">
                  <c:v>14.65</c:v>
                </c:pt>
                <c:pt idx="81">
                  <c:v>8.1999999999999993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367-4A39-BD80-9AC3C55B1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0538672"/>
        <c:axId val="377464280"/>
      </c:barChart>
      <c:lineChart>
        <c:grouping val="standard"/>
        <c:varyColors val="0"/>
        <c:ser>
          <c:idx val="0"/>
          <c:order val="0"/>
          <c:tx>
            <c:strRef>
              <c:f>'КБЦ (ППЛ)'!$B$1:$B$2</c:f>
              <c:strCache>
                <c:ptCount val="2"/>
                <c:pt idx="0">
                  <c:v>КБЦ (ППЛ)</c:v>
                </c:pt>
                <c:pt idx="1">
                  <c:v>норм.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'КБЦ (ППЛ)'!$A$3:$A$86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'КБЦ (ППЛ)'!$B$3:$B$86</c:f>
              <c:numCache>
                <c:formatCode>#,##0.00</c:formatCode>
                <c:ptCount val="84"/>
                <c:pt idx="0">
                  <c:v>17</c:v>
                </c:pt>
                <c:pt idx="1">
                  <c:v>17</c:v>
                </c:pt>
                <c:pt idx="2">
                  <c:v>17</c:v>
                </c:pt>
                <c:pt idx="3">
                  <c:v>17</c:v>
                </c:pt>
                <c:pt idx="4">
                  <c:v>17</c:v>
                </c:pt>
                <c:pt idx="5">
                  <c:v>17</c:v>
                </c:pt>
                <c:pt idx="6">
                  <c:v>17</c:v>
                </c:pt>
                <c:pt idx="7">
                  <c:v>17</c:v>
                </c:pt>
                <c:pt idx="8">
                  <c:v>17</c:v>
                </c:pt>
                <c:pt idx="9">
                  <c:v>17</c:v>
                </c:pt>
                <c:pt idx="10">
                  <c:v>17</c:v>
                </c:pt>
                <c:pt idx="11">
                  <c:v>17</c:v>
                </c:pt>
                <c:pt idx="12">
                  <c:v>17</c:v>
                </c:pt>
                <c:pt idx="13">
                  <c:v>17</c:v>
                </c:pt>
                <c:pt idx="14">
                  <c:v>17</c:v>
                </c:pt>
                <c:pt idx="15">
                  <c:v>17</c:v>
                </c:pt>
                <c:pt idx="16">
                  <c:v>17</c:v>
                </c:pt>
                <c:pt idx="17">
                  <c:v>17</c:v>
                </c:pt>
                <c:pt idx="18">
                  <c:v>17</c:v>
                </c:pt>
                <c:pt idx="19">
                  <c:v>17</c:v>
                </c:pt>
                <c:pt idx="20">
                  <c:v>17</c:v>
                </c:pt>
                <c:pt idx="21">
                  <c:v>17</c:v>
                </c:pt>
                <c:pt idx="22">
                  <c:v>17</c:v>
                </c:pt>
                <c:pt idx="23">
                  <c:v>17</c:v>
                </c:pt>
                <c:pt idx="24">
                  <c:v>17</c:v>
                </c:pt>
                <c:pt idx="25">
                  <c:v>17</c:v>
                </c:pt>
                <c:pt idx="26">
                  <c:v>17</c:v>
                </c:pt>
                <c:pt idx="27">
                  <c:v>17</c:v>
                </c:pt>
                <c:pt idx="28">
                  <c:v>17</c:v>
                </c:pt>
                <c:pt idx="29">
                  <c:v>17</c:v>
                </c:pt>
                <c:pt idx="30">
                  <c:v>17</c:v>
                </c:pt>
                <c:pt idx="31">
                  <c:v>17</c:v>
                </c:pt>
                <c:pt idx="32">
                  <c:v>17</c:v>
                </c:pt>
                <c:pt idx="33">
                  <c:v>17</c:v>
                </c:pt>
                <c:pt idx="34">
                  <c:v>17</c:v>
                </c:pt>
                <c:pt idx="35">
                  <c:v>17</c:v>
                </c:pt>
                <c:pt idx="36">
                  <c:v>17</c:v>
                </c:pt>
                <c:pt idx="37">
                  <c:v>17</c:v>
                </c:pt>
                <c:pt idx="38">
                  <c:v>17</c:v>
                </c:pt>
                <c:pt idx="39">
                  <c:v>17</c:v>
                </c:pt>
                <c:pt idx="40">
                  <c:v>17</c:v>
                </c:pt>
                <c:pt idx="41">
                  <c:v>17</c:v>
                </c:pt>
                <c:pt idx="42">
                  <c:v>17</c:v>
                </c:pt>
                <c:pt idx="43">
                  <c:v>15.31</c:v>
                </c:pt>
                <c:pt idx="44">
                  <c:v>15.31</c:v>
                </c:pt>
                <c:pt idx="45">
                  <c:v>12.14</c:v>
                </c:pt>
                <c:pt idx="46">
                  <c:v>15.05</c:v>
                </c:pt>
                <c:pt idx="47">
                  <c:v>14.74</c:v>
                </c:pt>
                <c:pt idx="48">
                  <c:v>15.78</c:v>
                </c:pt>
                <c:pt idx="49">
                  <c:v>13.89</c:v>
                </c:pt>
                <c:pt idx="50">
                  <c:v>15.29</c:v>
                </c:pt>
                <c:pt idx="51">
                  <c:v>15.06</c:v>
                </c:pt>
                <c:pt idx="52">
                  <c:v>15.2</c:v>
                </c:pt>
                <c:pt idx="53">
                  <c:v>15.07</c:v>
                </c:pt>
                <c:pt idx="54">
                  <c:v>12.33</c:v>
                </c:pt>
                <c:pt idx="55">
                  <c:v>12.94</c:v>
                </c:pt>
                <c:pt idx="56">
                  <c:v>15.06</c:v>
                </c:pt>
                <c:pt idx="57">
                  <c:v>15.26</c:v>
                </c:pt>
                <c:pt idx="58">
                  <c:v>15.18</c:v>
                </c:pt>
                <c:pt idx="59">
                  <c:v>15.38</c:v>
                </c:pt>
                <c:pt idx="60">
                  <c:v>15.45</c:v>
                </c:pt>
                <c:pt idx="61">
                  <c:v>13.75</c:v>
                </c:pt>
                <c:pt idx="62">
                  <c:v>10.5</c:v>
                </c:pt>
                <c:pt idx="63">
                  <c:v>10.32</c:v>
                </c:pt>
                <c:pt idx="64">
                  <c:v>10.51</c:v>
                </c:pt>
                <c:pt idx="65">
                  <c:v>10.37</c:v>
                </c:pt>
                <c:pt idx="66">
                  <c:v>8.7200000000000006</c:v>
                </c:pt>
                <c:pt idx="67">
                  <c:v>8.58</c:v>
                </c:pt>
                <c:pt idx="68">
                  <c:v>10.32</c:v>
                </c:pt>
                <c:pt idx="69">
                  <c:v>10.85</c:v>
                </c:pt>
                <c:pt idx="70">
                  <c:v>10.09</c:v>
                </c:pt>
                <c:pt idx="71">
                  <c:v>10.55</c:v>
                </c:pt>
                <c:pt idx="72">
                  <c:v>10.6</c:v>
                </c:pt>
                <c:pt idx="73">
                  <c:v>8.6999999999999993</c:v>
                </c:pt>
                <c:pt idx="74">
                  <c:v>10.5</c:v>
                </c:pt>
                <c:pt idx="75">
                  <c:v>10.15</c:v>
                </c:pt>
                <c:pt idx="76">
                  <c:v>10.6</c:v>
                </c:pt>
                <c:pt idx="77">
                  <c:v>10.11</c:v>
                </c:pt>
                <c:pt idx="78">
                  <c:v>10.5</c:v>
                </c:pt>
                <c:pt idx="79">
                  <c:v>10.43</c:v>
                </c:pt>
                <c:pt idx="80">
                  <c:v>10.15</c:v>
                </c:pt>
                <c:pt idx="81">
                  <c:v>6.64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C367-4A39-BD80-9AC3C55B1A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50538672"/>
        <c:axId val="377464280"/>
      </c:lineChart>
      <c:dateAx>
        <c:axId val="350538672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64280"/>
        <c:crosses val="autoZero"/>
        <c:auto val="0"/>
        <c:lblOffset val="100"/>
        <c:baseTimeUnit val="months"/>
        <c:minorUnit val="1"/>
        <c:minorTimeUnit val="years"/>
      </c:dateAx>
      <c:valAx>
        <c:axId val="377464280"/>
        <c:scaling>
          <c:orientation val="minMax"/>
          <c:max val="90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50538672"/>
        <c:crosses val="autoZero"/>
        <c:crossBetween val="midCat"/>
      </c:valAx>
      <c:spPr>
        <a:noFill/>
        <a:ln>
          <a:solidFill>
            <a:schemeClr val="accent1">
              <a:alpha val="0"/>
            </a:schemeClr>
          </a:solidFill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/>
              <a:t>Простои РБЦ с 2017 по 10.2023, час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РБЦ!$C$1:$C$2</c:f>
              <c:strCache>
                <c:ptCount val="2"/>
                <c:pt idx="0">
                  <c:v>РБЦ</c:v>
                </c:pt>
                <c:pt idx="1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1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3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4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A8FD-4906-857B-8DAD3F47BE15}"/>
                </c:ext>
                <c:ext xmlns:c15="http://schemas.microsoft.com/office/drawing/2012/chart" uri="{CE6537A1-D6FC-4f65-9D91-7224C49458BB}"/>
              </c:extLst>
            </c:dLbl>
            <c:dLbl>
              <c:idx val="5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5297-4CFA-AF1D-D4CF23A13252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layout>
                <c:manualLayout>
                  <c:x val="4.3859649122807015E-3"/>
                  <c:y val="-4.2857142857142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5297-4CFA-AF1D-D4CF23A132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0"/>
              <c:layout>
                <c:manualLayout>
                  <c:x val="-4.3859649122807015E-3"/>
                  <c:y val="-3.09523809523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5297-4CFA-AF1D-D4CF23A132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297-4CFA-AF1D-D4CF23A13252}"/>
                </c:ext>
                <c:ext xmlns:c15="http://schemas.microsoft.com/office/drawing/2012/chart" uri="{CE6537A1-D6FC-4f65-9D91-7224C49458BB}"/>
              </c:extLst>
            </c:dLbl>
            <c:dLbl>
              <c:idx val="6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5297-4CFA-AF1D-D4CF23A13252}"/>
                </c:ext>
                <c:ext xmlns:c15="http://schemas.microsoft.com/office/drawing/2012/chart" uri="{CE6537A1-D6FC-4f65-9D91-7224C49458BB}"/>
              </c:extLst>
            </c:dLbl>
            <c:dLbl>
              <c:idx val="6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297-4CFA-AF1D-D4CF23A13252}"/>
                </c:ext>
                <c:ext xmlns:c15="http://schemas.microsoft.com/office/drawing/2012/chart" uri="{CE6537A1-D6FC-4f65-9D91-7224C49458BB}"/>
              </c:extLst>
            </c:dLbl>
            <c:dLbl>
              <c:idx val="6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5297-4CFA-AF1D-D4CF23A13252}"/>
                </c:ext>
                <c:ext xmlns:c15="http://schemas.microsoft.com/office/drawing/2012/chart" uri="{CE6537A1-D6FC-4f65-9D91-7224C49458BB}"/>
              </c:extLst>
            </c:dLbl>
            <c:dLbl>
              <c:idx val="6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5297-4CFA-AF1D-D4CF23A13252}"/>
                </c:ext>
                <c:ext xmlns:c15="http://schemas.microsoft.com/office/drawing/2012/chart" uri="{CE6537A1-D6FC-4f65-9D91-7224C49458BB}"/>
              </c:extLst>
            </c:dLbl>
            <c:dLbl>
              <c:idx val="71"/>
              <c:layout>
                <c:manualLayout>
                  <c:x val="0"/>
                  <c:y val="-6.1904761904761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5297-4CFA-AF1D-D4CF23A1325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7D7-441C-9205-2DB56D9FA1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РБЦ!$A$3:$A$86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РБЦ!$C$3:$C$86</c:f>
              <c:numCache>
                <c:formatCode>#,##0.00</c:formatCode>
                <c:ptCount val="84"/>
                <c:pt idx="0">
                  <c:v>0.83</c:v>
                </c:pt>
                <c:pt idx="1">
                  <c:v>0</c:v>
                </c:pt>
                <c:pt idx="2">
                  <c:v>2.16</c:v>
                </c:pt>
                <c:pt idx="3">
                  <c:v>0.75</c:v>
                </c:pt>
                <c:pt idx="4">
                  <c:v>0.3</c:v>
                </c:pt>
                <c:pt idx="5">
                  <c:v>0.43</c:v>
                </c:pt>
                <c:pt idx="6">
                  <c:v>0.55000000000000004</c:v>
                </c:pt>
                <c:pt idx="7">
                  <c:v>0.46</c:v>
                </c:pt>
                <c:pt idx="8">
                  <c:v>0</c:v>
                </c:pt>
                <c:pt idx="9">
                  <c:v>1.1499999999999999</c:v>
                </c:pt>
                <c:pt idx="10">
                  <c:v>0</c:v>
                </c:pt>
                <c:pt idx="11">
                  <c:v>0.25</c:v>
                </c:pt>
                <c:pt idx="12">
                  <c:v>0.43</c:v>
                </c:pt>
                <c:pt idx="13">
                  <c:v>0</c:v>
                </c:pt>
                <c:pt idx="14">
                  <c:v>0</c:v>
                </c:pt>
                <c:pt idx="15">
                  <c:v>1.25</c:v>
                </c:pt>
                <c:pt idx="16">
                  <c:v>0.15</c:v>
                </c:pt>
                <c:pt idx="17">
                  <c:v>2.98</c:v>
                </c:pt>
                <c:pt idx="18">
                  <c:v>1.88</c:v>
                </c:pt>
                <c:pt idx="19">
                  <c:v>0.28000000000000003</c:v>
                </c:pt>
                <c:pt idx="20">
                  <c:v>0.48</c:v>
                </c:pt>
                <c:pt idx="21">
                  <c:v>0</c:v>
                </c:pt>
                <c:pt idx="22">
                  <c:v>3.6</c:v>
                </c:pt>
                <c:pt idx="23">
                  <c:v>7.33</c:v>
                </c:pt>
                <c:pt idx="24">
                  <c:v>0.67</c:v>
                </c:pt>
                <c:pt idx="25">
                  <c:v>0.53</c:v>
                </c:pt>
                <c:pt idx="26">
                  <c:v>2.1</c:v>
                </c:pt>
                <c:pt idx="27">
                  <c:v>0.48</c:v>
                </c:pt>
                <c:pt idx="28">
                  <c:v>0.67</c:v>
                </c:pt>
                <c:pt idx="29">
                  <c:v>0.22</c:v>
                </c:pt>
                <c:pt idx="30">
                  <c:v>0.87</c:v>
                </c:pt>
                <c:pt idx="31">
                  <c:v>0</c:v>
                </c:pt>
                <c:pt idx="32">
                  <c:v>0.9</c:v>
                </c:pt>
                <c:pt idx="33">
                  <c:v>0.68</c:v>
                </c:pt>
                <c:pt idx="34">
                  <c:v>0</c:v>
                </c:pt>
                <c:pt idx="35">
                  <c:v>0</c:v>
                </c:pt>
                <c:pt idx="36">
                  <c:v>2.6</c:v>
                </c:pt>
                <c:pt idx="37">
                  <c:v>0.18</c:v>
                </c:pt>
                <c:pt idx="38">
                  <c:v>0</c:v>
                </c:pt>
                <c:pt idx="39">
                  <c:v>0.3</c:v>
                </c:pt>
                <c:pt idx="40">
                  <c:v>0</c:v>
                </c:pt>
                <c:pt idx="41">
                  <c:v>0</c:v>
                </c:pt>
                <c:pt idx="42">
                  <c:v>0.78</c:v>
                </c:pt>
                <c:pt idx="43">
                  <c:v>0.3</c:v>
                </c:pt>
                <c:pt idx="44">
                  <c:v>1.43</c:v>
                </c:pt>
                <c:pt idx="45">
                  <c:v>2.0699999999999998</c:v>
                </c:pt>
                <c:pt idx="46">
                  <c:v>1.27</c:v>
                </c:pt>
                <c:pt idx="47">
                  <c:v>0</c:v>
                </c:pt>
                <c:pt idx="48">
                  <c:v>0.9</c:v>
                </c:pt>
                <c:pt idx="49">
                  <c:v>0.33</c:v>
                </c:pt>
                <c:pt idx="50">
                  <c:v>0</c:v>
                </c:pt>
                <c:pt idx="51">
                  <c:v>0.15</c:v>
                </c:pt>
                <c:pt idx="52">
                  <c:v>1</c:v>
                </c:pt>
                <c:pt idx="53">
                  <c:v>0.18</c:v>
                </c:pt>
                <c:pt idx="54">
                  <c:v>1.25</c:v>
                </c:pt>
                <c:pt idx="55">
                  <c:v>0.82</c:v>
                </c:pt>
                <c:pt idx="56">
                  <c:v>1.45</c:v>
                </c:pt>
                <c:pt idx="57">
                  <c:v>0.72</c:v>
                </c:pt>
                <c:pt idx="58">
                  <c:v>0.38</c:v>
                </c:pt>
                <c:pt idx="59">
                  <c:v>0.13</c:v>
                </c:pt>
                <c:pt idx="60">
                  <c:v>0.72</c:v>
                </c:pt>
                <c:pt idx="61">
                  <c:v>1.33</c:v>
                </c:pt>
                <c:pt idx="62">
                  <c:v>1.63</c:v>
                </c:pt>
                <c:pt idx="63">
                  <c:v>0.5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1.23</c:v>
                </c:pt>
                <c:pt idx="70">
                  <c:v>0.43</c:v>
                </c:pt>
                <c:pt idx="71">
                  <c:v>0.37</c:v>
                </c:pt>
                <c:pt idx="72">
                  <c:v>0</c:v>
                </c:pt>
                <c:pt idx="73">
                  <c:v>1.1000000000000001</c:v>
                </c:pt>
                <c:pt idx="74">
                  <c:v>0.72</c:v>
                </c:pt>
                <c:pt idx="75">
                  <c:v>0.7</c:v>
                </c:pt>
                <c:pt idx="76">
                  <c:v>0.55000000000000004</c:v>
                </c:pt>
                <c:pt idx="77">
                  <c:v>0</c:v>
                </c:pt>
                <c:pt idx="78">
                  <c:v>0.67</c:v>
                </c:pt>
                <c:pt idx="79">
                  <c:v>0.92</c:v>
                </c:pt>
                <c:pt idx="80">
                  <c:v>0.33</c:v>
                </c:pt>
                <c:pt idx="8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8FD-4906-857B-8DAD3F47B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459184"/>
        <c:axId val="377468592"/>
      </c:barChart>
      <c:lineChart>
        <c:grouping val="standard"/>
        <c:varyColors val="0"/>
        <c:ser>
          <c:idx val="0"/>
          <c:order val="0"/>
          <c:tx>
            <c:strRef>
              <c:f>РБЦ!$B$1:$B$2</c:f>
              <c:strCache>
                <c:ptCount val="2"/>
                <c:pt idx="0">
                  <c:v>РБЦ</c:v>
                </c:pt>
                <c:pt idx="1">
                  <c:v>норм.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РБЦ!$A$3:$A$86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РБЦ!$B$3:$B$86</c:f>
              <c:numCache>
                <c:formatCode>#,##0.00</c:formatCode>
                <c:ptCount val="84"/>
                <c:pt idx="0">
                  <c:v>1.33</c:v>
                </c:pt>
                <c:pt idx="1">
                  <c:v>1.33</c:v>
                </c:pt>
                <c:pt idx="2">
                  <c:v>1.33</c:v>
                </c:pt>
                <c:pt idx="3">
                  <c:v>1.33</c:v>
                </c:pt>
                <c:pt idx="4">
                  <c:v>1.33</c:v>
                </c:pt>
                <c:pt idx="5">
                  <c:v>1.33</c:v>
                </c:pt>
                <c:pt idx="6">
                  <c:v>1.33</c:v>
                </c:pt>
                <c:pt idx="7">
                  <c:v>1.33</c:v>
                </c:pt>
                <c:pt idx="8">
                  <c:v>1.33</c:v>
                </c:pt>
                <c:pt idx="9">
                  <c:v>1.33</c:v>
                </c:pt>
                <c:pt idx="10">
                  <c:v>1.33</c:v>
                </c:pt>
                <c:pt idx="11">
                  <c:v>1.33</c:v>
                </c:pt>
                <c:pt idx="12">
                  <c:v>1.33</c:v>
                </c:pt>
                <c:pt idx="13">
                  <c:v>1.33</c:v>
                </c:pt>
                <c:pt idx="14">
                  <c:v>1.33</c:v>
                </c:pt>
                <c:pt idx="15">
                  <c:v>1.33</c:v>
                </c:pt>
                <c:pt idx="16">
                  <c:v>1.33</c:v>
                </c:pt>
                <c:pt idx="17">
                  <c:v>1.33</c:v>
                </c:pt>
                <c:pt idx="18">
                  <c:v>1.33</c:v>
                </c:pt>
                <c:pt idx="19">
                  <c:v>1.33</c:v>
                </c:pt>
                <c:pt idx="20">
                  <c:v>1.33</c:v>
                </c:pt>
                <c:pt idx="21">
                  <c:v>1.33</c:v>
                </c:pt>
                <c:pt idx="22">
                  <c:v>1.33</c:v>
                </c:pt>
                <c:pt idx="23">
                  <c:v>1.33</c:v>
                </c:pt>
                <c:pt idx="24">
                  <c:v>1.33</c:v>
                </c:pt>
                <c:pt idx="25">
                  <c:v>1.33</c:v>
                </c:pt>
                <c:pt idx="26">
                  <c:v>1.33</c:v>
                </c:pt>
                <c:pt idx="27">
                  <c:v>1.33</c:v>
                </c:pt>
                <c:pt idx="28">
                  <c:v>1.33</c:v>
                </c:pt>
                <c:pt idx="29">
                  <c:v>1.33</c:v>
                </c:pt>
                <c:pt idx="30">
                  <c:v>1.33</c:v>
                </c:pt>
                <c:pt idx="31">
                  <c:v>1.33</c:v>
                </c:pt>
                <c:pt idx="32">
                  <c:v>1.33</c:v>
                </c:pt>
                <c:pt idx="33">
                  <c:v>1.33</c:v>
                </c:pt>
                <c:pt idx="34">
                  <c:v>1.33</c:v>
                </c:pt>
                <c:pt idx="35">
                  <c:v>1.33</c:v>
                </c:pt>
                <c:pt idx="36">
                  <c:v>1.33</c:v>
                </c:pt>
                <c:pt idx="37">
                  <c:v>1.33</c:v>
                </c:pt>
                <c:pt idx="38">
                  <c:v>1.33</c:v>
                </c:pt>
                <c:pt idx="39">
                  <c:v>1.33</c:v>
                </c:pt>
                <c:pt idx="40">
                  <c:v>1.33</c:v>
                </c:pt>
                <c:pt idx="41">
                  <c:v>1.33</c:v>
                </c:pt>
                <c:pt idx="42">
                  <c:v>1.33</c:v>
                </c:pt>
                <c:pt idx="43">
                  <c:v>1.0680000000000001</c:v>
                </c:pt>
                <c:pt idx="44">
                  <c:v>1.032</c:v>
                </c:pt>
                <c:pt idx="45">
                  <c:v>1.0680000000000001</c:v>
                </c:pt>
                <c:pt idx="46">
                  <c:v>1.032</c:v>
                </c:pt>
                <c:pt idx="47">
                  <c:v>1.04</c:v>
                </c:pt>
                <c:pt idx="48">
                  <c:v>1.08</c:v>
                </c:pt>
                <c:pt idx="49">
                  <c:v>0.96</c:v>
                </c:pt>
                <c:pt idx="50">
                  <c:v>1.07</c:v>
                </c:pt>
                <c:pt idx="51">
                  <c:v>1.04</c:v>
                </c:pt>
                <c:pt idx="52">
                  <c:v>1.1000000000000001</c:v>
                </c:pt>
                <c:pt idx="53">
                  <c:v>1.04</c:v>
                </c:pt>
                <c:pt idx="54">
                  <c:v>1.07</c:v>
                </c:pt>
                <c:pt idx="55">
                  <c:v>0.73</c:v>
                </c:pt>
                <c:pt idx="56">
                  <c:v>1.04</c:v>
                </c:pt>
                <c:pt idx="57">
                  <c:v>1.07</c:v>
                </c:pt>
                <c:pt idx="58">
                  <c:v>1.03</c:v>
                </c:pt>
                <c:pt idx="59">
                  <c:v>1.07</c:v>
                </c:pt>
                <c:pt idx="60">
                  <c:v>1.07</c:v>
                </c:pt>
                <c:pt idx="61">
                  <c:v>0.97</c:v>
                </c:pt>
                <c:pt idx="62">
                  <c:v>1.08</c:v>
                </c:pt>
                <c:pt idx="63">
                  <c:v>1.03</c:v>
                </c:pt>
                <c:pt idx="64">
                  <c:v>1.07</c:v>
                </c:pt>
                <c:pt idx="65">
                  <c:v>1.06</c:v>
                </c:pt>
                <c:pt idx="66">
                  <c:v>1.07</c:v>
                </c:pt>
                <c:pt idx="67">
                  <c:v>1.07</c:v>
                </c:pt>
                <c:pt idx="68">
                  <c:v>1.03</c:v>
                </c:pt>
                <c:pt idx="69">
                  <c:v>1.07</c:v>
                </c:pt>
                <c:pt idx="70">
                  <c:v>1.03</c:v>
                </c:pt>
                <c:pt idx="71">
                  <c:v>1.08</c:v>
                </c:pt>
                <c:pt idx="72">
                  <c:v>1.07</c:v>
                </c:pt>
                <c:pt idx="73">
                  <c:v>0.96</c:v>
                </c:pt>
                <c:pt idx="74">
                  <c:v>1.07</c:v>
                </c:pt>
                <c:pt idx="75">
                  <c:v>1.03</c:v>
                </c:pt>
                <c:pt idx="76">
                  <c:v>1.08</c:v>
                </c:pt>
                <c:pt idx="77">
                  <c:v>1.04</c:v>
                </c:pt>
                <c:pt idx="78">
                  <c:v>1.07</c:v>
                </c:pt>
                <c:pt idx="79">
                  <c:v>1.07</c:v>
                </c:pt>
                <c:pt idx="80">
                  <c:v>0.7</c:v>
                </c:pt>
                <c:pt idx="81">
                  <c:v>1.08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A8FD-4906-857B-8DAD3F47BE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459184"/>
        <c:axId val="377468592"/>
      </c:lineChart>
      <c:dateAx>
        <c:axId val="377459184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68592"/>
        <c:crosses val="autoZero"/>
        <c:auto val="0"/>
        <c:lblOffset val="100"/>
        <c:baseTimeUnit val="months"/>
        <c:majorUnit val="2"/>
        <c:majorTimeUnit val="months"/>
        <c:minorUnit val="1"/>
      </c:dateAx>
      <c:valAx>
        <c:axId val="377468592"/>
        <c:scaling>
          <c:orientation val="minMax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5918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/>
              <a:t>Простои КЦ с 2017 по 10.2023, час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КЦ!$C$1:$C$2</c:f>
              <c:strCache>
                <c:ptCount val="2"/>
                <c:pt idx="0">
                  <c:v>КЦ</c:v>
                </c:pt>
                <c:pt idx="1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1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2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4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4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4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B769-4085-8D92-151FB5A209A5}"/>
                </c:ext>
                <c:ext xmlns:c15="http://schemas.microsoft.com/office/drawing/2012/chart" uri="{CE6537A1-D6FC-4f65-9D91-7224C49458BB}"/>
              </c:extLst>
            </c:dLbl>
            <c:dLbl>
              <c:idx val="4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4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5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5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5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5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5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6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6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6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6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7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A1A1-4E69-BE8A-297C1C0D9707}"/>
                </c:ext>
                <c:ext xmlns:c15="http://schemas.microsoft.com/office/drawing/2012/chart" uri="{CE6537A1-D6FC-4f65-9D91-7224C49458BB}"/>
              </c:extLst>
            </c:dLbl>
            <c:dLbl>
              <c:idx val="7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741-4957-9D0F-22EE154E7223}"/>
                </c:ext>
                <c:ext xmlns:c15="http://schemas.microsoft.com/office/drawing/2012/chart" uri="{CE6537A1-D6FC-4f65-9D91-7224C49458BB}"/>
              </c:extLst>
            </c:dLbl>
            <c:dLbl>
              <c:idx val="7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741-4957-9D0F-22EE154E7223}"/>
                </c:ext>
                <c:ext xmlns:c15="http://schemas.microsoft.com/office/drawing/2012/chart" uri="{CE6537A1-D6FC-4f65-9D91-7224C49458BB}"/>
              </c:extLst>
            </c:dLbl>
            <c:dLbl>
              <c:idx val="7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741-4957-9D0F-22EE154E7223}"/>
                </c:ext>
                <c:ext xmlns:c15="http://schemas.microsoft.com/office/drawing/2012/chart" uri="{CE6537A1-D6FC-4f65-9D91-7224C49458BB}"/>
              </c:extLst>
            </c:dLbl>
            <c:dLbl>
              <c:idx val="7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741-4957-9D0F-22EE154E722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КЦ!$A$3:$A$86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КЦ!$C$3:$C$86</c:f>
              <c:numCache>
                <c:formatCode>#,##0.00</c:formatCode>
                <c:ptCount val="84"/>
                <c:pt idx="0">
                  <c:v>11.43</c:v>
                </c:pt>
                <c:pt idx="1">
                  <c:v>0</c:v>
                </c:pt>
                <c:pt idx="2">
                  <c:v>8.07</c:v>
                </c:pt>
                <c:pt idx="3">
                  <c:v>7.03</c:v>
                </c:pt>
                <c:pt idx="4">
                  <c:v>2.13</c:v>
                </c:pt>
                <c:pt idx="5">
                  <c:v>7.36</c:v>
                </c:pt>
                <c:pt idx="6">
                  <c:v>4.1100000000000003</c:v>
                </c:pt>
                <c:pt idx="7">
                  <c:v>2.29</c:v>
                </c:pt>
                <c:pt idx="8">
                  <c:v>3.5</c:v>
                </c:pt>
                <c:pt idx="9">
                  <c:v>15.03</c:v>
                </c:pt>
                <c:pt idx="10">
                  <c:v>2.2000000000000002</c:v>
                </c:pt>
                <c:pt idx="11">
                  <c:v>0</c:v>
                </c:pt>
                <c:pt idx="12">
                  <c:v>4.18</c:v>
                </c:pt>
                <c:pt idx="13">
                  <c:v>9.6199999999999992</c:v>
                </c:pt>
                <c:pt idx="14">
                  <c:v>3.23</c:v>
                </c:pt>
                <c:pt idx="15">
                  <c:v>0</c:v>
                </c:pt>
                <c:pt idx="16">
                  <c:v>2.62</c:v>
                </c:pt>
                <c:pt idx="17">
                  <c:v>0</c:v>
                </c:pt>
                <c:pt idx="18">
                  <c:v>9.1199999999999992</c:v>
                </c:pt>
                <c:pt idx="19">
                  <c:v>12.75</c:v>
                </c:pt>
                <c:pt idx="20">
                  <c:v>4.3499999999999996</c:v>
                </c:pt>
                <c:pt idx="21">
                  <c:v>0</c:v>
                </c:pt>
                <c:pt idx="22">
                  <c:v>9.1</c:v>
                </c:pt>
                <c:pt idx="23">
                  <c:v>33.42</c:v>
                </c:pt>
                <c:pt idx="24">
                  <c:v>0</c:v>
                </c:pt>
                <c:pt idx="25">
                  <c:v>0</c:v>
                </c:pt>
                <c:pt idx="26">
                  <c:v>1.93</c:v>
                </c:pt>
                <c:pt idx="27">
                  <c:v>8.9</c:v>
                </c:pt>
                <c:pt idx="28">
                  <c:v>6.78</c:v>
                </c:pt>
                <c:pt idx="29">
                  <c:v>2.1800000000000002</c:v>
                </c:pt>
                <c:pt idx="30">
                  <c:v>0</c:v>
                </c:pt>
                <c:pt idx="31">
                  <c:v>4.38</c:v>
                </c:pt>
                <c:pt idx="32">
                  <c:v>0</c:v>
                </c:pt>
                <c:pt idx="33">
                  <c:v>4.87</c:v>
                </c:pt>
                <c:pt idx="34">
                  <c:v>7.02</c:v>
                </c:pt>
                <c:pt idx="35">
                  <c:v>13.68</c:v>
                </c:pt>
                <c:pt idx="36">
                  <c:v>5.0199999999999996</c:v>
                </c:pt>
                <c:pt idx="37">
                  <c:v>6.3</c:v>
                </c:pt>
                <c:pt idx="38">
                  <c:v>0</c:v>
                </c:pt>
                <c:pt idx="39">
                  <c:v>0</c:v>
                </c:pt>
                <c:pt idx="40">
                  <c:v>8.35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2.42</c:v>
                </c:pt>
                <c:pt idx="46">
                  <c:v>45.83</c:v>
                </c:pt>
                <c:pt idx="47">
                  <c:v>0.68</c:v>
                </c:pt>
                <c:pt idx="48">
                  <c:v>0</c:v>
                </c:pt>
                <c:pt idx="49">
                  <c:v>0</c:v>
                </c:pt>
                <c:pt idx="50">
                  <c:v>4.9800000000000004</c:v>
                </c:pt>
                <c:pt idx="51">
                  <c:v>0</c:v>
                </c:pt>
                <c:pt idx="52">
                  <c:v>0</c:v>
                </c:pt>
                <c:pt idx="53">
                  <c:v>2.42</c:v>
                </c:pt>
                <c:pt idx="54">
                  <c:v>0</c:v>
                </c:pt>
                <c:pt idx="55">
                  <c:v>5.92</c:v>
                </c:pt>
                <c:pt idx="56">
                  <c:v>0</c:v>
                </c:pt>
                <c:pt idx="57">
                  <c:v>1.1000000000000001</c:v>
                </c:pt>
                <c:pt idx="58">
                  <c:v>0</c:v>
                </c:pt>
                <c:pt idx="59">
                  <c:v>0</c:v>
                </c:pt>
                <c:pt idx="60">
                  <c:v>0.63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2.5499999999999998</c:v>
                </c:pt>
                <c:pt idx="65">
                  <c:v>5.33</c:v>
                </c:pt>
                <c:pt idx="66">
                  <c:v>0</c:v>
                </c:pt>
                <c:pt idx="67">
                  <c:v>0</c:v>
                </c:pt>
                <c:pt idx="68">
                  <c:v>2.38</c:v>
                </c:pt>
                <c:pt idx="69">
                  <c:v>9.58</c:v>
                </c:pt>
                <c:pt idx="70">
                  <c:v>0</c:v>
                </c:pt>
                <c:pt idx="71">
                  <c:v>10.75</c:v>
                </c:pt>
                <c:pt idx="72">
                  <c:v>6.28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3.43</c:v>
                </c:pt>
                <c:pt idx="78">
                  <c:v>0.56999999999999995</c:v>
                </c:pt>
                <c:pt idx="79">
                  <c:v>7.93</c:v>
                </c:pt>
                <c:pt idx="80">
                  <c:v>6.72</c:v>
                </c:pt>
                <c:pt idx="81">
                  <c:v>8.08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769-4085-8D92-151FB5A20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77468984"/>
        <c:axId val="377463496"/>
      </c:barChart>
      <c:lineChart>
        <c:grouping val="standard"/>
        <c:varyColors val="0"/>
        <c:ser>
          <c:idx val="0"/>
          <c:order val="0"/>
          <c:tx>
            <c:strRef>
              <c:f>КЦ!$B$1:$B$2</c:f>
              <c:strCache>
                <c:ptCount val="2"/>
                <c:pt idx="0">
                  <c:v>КЦ</c:v>
                </c:pt>
                <c:pt idx="1">
                  <c:v>норм.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КЦ!$A$3:$A$86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КЦ!$B$3:$B$86</c:f>
              <c:numCache>
                <c:formatCode>#,##0.00</c:formatCode>
                <c:ptCount val="84"/>
                <c:pt idx="0">
                  <c:v>8.33</c:v>
                </c:pt>
                <c:pt idx="1">
                  <c:v>8.33</c:v>
                </c:pt>
                <c:pt idx="2">
                  <c:v>8.33</c:v>
                </c:pt>
                <c:pt idx="3">
                  <c:v>8.33</c:v>
                </c:pt>
                <c:pt idx="4">
                  <c:v>8.33</c:v>
                </c:pt>
                <c:pt idx="5">
                  <c:v>8.33</c:v>
                </c:pt>
                <c:pt idx="6">
                  <c:v>8.33</c:v>
                </c:pt>
                <c:pt idx="7">
                  <c:v>8.33</c:v>
                </c:pt>
                <c:pt idx="8">
                  <c:v>8.33</c:v>
                </c:pt>
                <c:pt idx="9">
                  <c:v>8.33</c:v>
                </c:pt>
                <c:pt idx="10">
                  <c:v>8.33</c:v>
                </c:pt>
                <c:pt idx="11">
                  <c:v>8.33</c:v>
                </c:pt>
                <c:pt idx="12">
                  <c:v>8.33</c:v>
                </c:pt>
                <c:pt idx="13">
                  <c:v>8.33</c:v>
                </c:pt>
                <c:pt idx="14">
                  <c:v>8.33</c:v>
                </c:pt>
                <c:pt idx="15">
                  <c:v>8.33</c:v>
                </c:pt>
                <c:pt idx="16">
                  <c:v>8.33</c:v>
                </c:pt>
                <c:pt idx="17">
                  <c:v>8.33</c:v>
                </c:pt>
                <c:pt idx="18">
                  <c:v>8.33</c:v>
                </c:pt>
                <c:pt idx="19">
                  <c:v>8.33</c:v>
                </c:pt>
                <c:pt idx="20">
                  <c:v>8.33</c:v>
                </c:pt>
                <c:pt idx="21">
                  <c:v>8.33</c:v>
                </c:pt>
                <c:pt idx="22">
                  <c:v>8.33</c:v>
                </c:pt>
                <c:pt idx="23">
                  <c:v>8.33</c:v>
                </c:pt>
                <c:pt idx="24">
                  <c:v>8.33</c:v>
                </c:pt>
                <c:pt idx="25">
                  <c:v>8.33</c:v>
                </c:pt>
                <c:pt idx="26">
                  <c:v>8.33</c:v>
                </c:pt>
                <c:pt idx="27">
                  <c:v>8.33</c:v>
                </c:pt>
                <c:pt idx="28">
                  <c:v>8.33</c:v>
                </c:pt>
                <c:pt idx="29">
                  <c:v>8.33</c:v>
                </c:pt>
                <c:pt idx="30">
                  <c:v>8.33</c:v>
                </c:pt>
                <c:pt idx="31">
                  <c:v>8.33</c:v>
                </c:pt>
                <c:pt idx="32">
                  <c:v>8.33</c:v>
                </c:pt>
                <c:pt idx="33">
                  <c:v>8.33</c:v>
                </c:pt>
                <c:pt idx="34">
                  <c:v>8.33</c:v>
                </c:pt>
                <c:pt idx="35">
                  <c:v>8.33</c:v>
                </c:pt>
                <c:pt idx="36">
                  <c:v>8.33</c:v>
                </c:pt>
                <c:pt idx="37">
                  <c:v>8.33</c:v>
                </c:pt>
                <c:pt idx="38">
                  <c:v>8.33</c:v>
                </c:pt>
                <c:pt idx="39">
                  <c:v>8.33</c:v>
                </c:pt>
                <c:pt idx="40">
                  <c:v>8.33</c:v>
                </c:pt>
                <c:pt idx="41">
                  <c:v>8.33</c:v>
                </c:pt>
                <c:pt idx="42">
                  <c:v>8.33</c:v>
                </c:pt>
                <c:pt idx="43">
                  <c:v>7.9741920000000004</c:v>
                </c:pt>
                <c:pt idx="44">
                  <c:v>7.7169599999999994</c:v>
                </c:pt>
                <c:pt idx="45">
                  <c:v>7.9741920000000004</c:v>
                </c:pt>
                <c:pt idx="46">
                  <c:v>7.7169599999999994</c:v>
                </c:pt>
                <c:pt idx="47">
                  <c:v>7.05</c:v>
                </c:pt>
                <c:pt idx="48">
                  <c:v>7.05</c:v>
                </c:pt>
                <c:pt idx="49">
                  <c:v>6.59</c:v>
                </c:pt>
                <c:pt idx="50">
                  <c:v>7.48</c:v>
                </c:pt>
                <c:pt idx="51">
                  <c:v>7.34</c:v>
                </c:pt>
                <c:pt idx="52">
                  <c:v>7.86</c:v>
                </c:pt>
                <c:pt idx="53">
                  <c:v>7.47</c:v>
                </c:pt>
                <c:pt idx="54">
                  <c:v>8.56</c:v>
                </c:pt>
                <c:pt idx="55">
                  <c:v>8.56</c:v>
                </c:pt>
                <c:pt idx="56">
                  <c:v>8.2799999999999994</c:v>
                </c:pt>
                <c:pt idx="57">
                  <c:v>8.56</c:v>
                </c:pt>
                <c:pt idx="58">
                  <c:v>8.2799999999999994</c:v>
                </c:pt>
                <c:pt idx="59">
                  <c:v>8.56</c:v>
                </c:pt>
                <c:pt idx="60">
                  <c:v>8.56</c:v>
                </c:pt>
                <c:pt idx="61">
                  <c:v>7.73</c:v>
                </c:pt>
                <c:pt idx="62">
                  <c:v>8.56</c:v>
                </c:pt>
                <c:pt idx="63">
                  <c:v>8.2799999999999994</c:v>
                </c:pt>
                <c:pt idx="64">
                  <c:v>8.56</c:v>
                </c:pt>
                <c:pt idx="65">
                  <c:v>8.2799999999999994</c:v>
                </c:pt>
                <c:pt idx="66">
                  <c:v>8.56</c:v>
                </c:pt>
                <c:pt idx="67">
                  <c:v>8.56</c:v>
                </c:pt>
                <c:pt idx="68">
                  <c:v>8.2799999999999994</c:v>
                </c:pt>
                <c:pt idx="69">
                  <c:v>8.56</c:v>
                </c:pt>
                <c:pt idx="70">
                  <c:v>8.2799999999999994</c:v>
                </c:pt>
                <c:pt idx="71">
                  <c:v>8.56</c:v>
                </c:pt>
                <c:pt idx="72">
                  <c:v>8.56</c:v>
                </c:pt>
                <c:pt idx="73">
                  <c:v>7.73</c:v>
                </c:pt>
                <c:pt idx="74">
                  <c:v>8.56</c:v>
                </c:pt>
                <c:pt idx="75">
                  <c:v>8.2799999999999994</c:v>
                </c:pt>
                <c:pt idx="76">
                  <c:v>8.56</c:v>
                </c:pt>
                <c:pt idx="77">
                  <c:v>8.2799999999999994</c:v>
                </c:pt>
                <c:pt idx="78">
                  <c:v>8.56</c:v>
                </c:pt>
                <c:pt idx="79">
                  <c:v>8.56</c:v>
                </c:pt>
                <c:pt idx="80">
                  <c:v>8.2799999999999994</c:v>
                </c:pt>
                <c:pt idx="81">
                  <c:v>8.56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769-4085-8D92-151FB5A20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468984"/>
        <c:axId val="377463496"/>
      </c:lineChart>
      <c:dateAx>
        <c:axId val="377468984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63496"/>
        <c:crosses val="autoZero"/>
        <c:auto val="1"/>
        <c:lblOffset val="100"/>
        <c:baseTimeUnit val="months"/>
      </c:dateAx>
      <c:valAx>
        <c:axId val="377463496"/>
        <c:scaling>
          <c:orientation val="minMax"/>
          <c:max val="46"/>
          <c:min val="0"/>
        </c:scaling>
        <c:delete val="0"/>
        <c:axPos val="l"/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6898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dirty="0"/>
              <a:t>Простои КСЦ с 2017 по 10.2023, час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КСЦ!$C$1:$C$2</c:f>
              <c:strCache>
                <c:ptCount val="2"/>
                <c:pt idx="0">
                  <c:v>КСЦ</c:v>
                </c:pt>
                <c:pt idx="1">
                  <c:v>факт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1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2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2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2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2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2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2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5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6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7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7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8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3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42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4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4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918D-4A46-B62C-7B9083BD0C3D}"/>
                </c:ext>
                <c:ext xmlns:c15="http://schemas.microsoft.com/office/drawing/2012/chart" uri="{CE6537A1-D6FC-4f65-9D91-7224C49458BB}"/>
              </c:extLst>
            </c:dLbl>
            <c:dLbl>
              <c:idx val="47"/>
              <c:layout>
                <c:manualLayout>
                  <c:x val="-1.9826516420181125E-3"/>
                  <c:y val="-1.3937282229965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3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8"/>
              <c:layout>
                <c:manualLayout>
                  <c:x val="0"/>
                  <c:y val="-2.322880371660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0"/>
              <c:layout>
                <c:manualLayout>
                  <c:x val="-1.9826516420181849E-3"/>
                  <c:y val="-3.9488966318234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2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1"/>
              <c:layout>
                <c:manualLayout>
                  <c:x val="0"/>
                  <c:y val="-1.39372822299651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4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2"/>
              <c:layout>
                <c:manualLayout>
                  <c:x val="0"/>
                  <c:y val="-3.71660859465737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1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3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D6C8-4629-BA16-6F9ADA9C544A}"/>
                </c:ext>
                <c:ext xmlns:c15="http://schemas.microsoft.com/office/drawing/2012/chart" uri="{CE6537A1-D6FC-4f65-9D91-7224C49458BB}"/>
              </c:extLst>
            </c:dLbl>
            <c:dLbl>
              <c:idx val="54"/>
              <c:layout>
                <c:manualLayout>
                  <c:x val="-1.9826516420180396E-3"/>
                  <c:y val="-2.0905923344947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F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5"/>
              <c:layout>
                <c:manualLayout>
                  <c:x val="0"/>
                  <c:y val="-4.1811846689895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6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D6C8-4629-BA16-6F9ADA9C544A}"/>
                </c:ext>
                <c:ext xmlns:c15="http://schemas.microsoft.com/office/drawing/2012/chart" uri="{CE6537A1-D6FC-4f65-9D91-7224C49458BB}"/>
              </c:extLst>
            </c:dLbl>
            <c:dLbl>
              <c:idx val="57"/>
              <c:layout>
                <c:manualLayout>
                  <c:x val="-2.9739774630270594E-3"/>
                  <c:y val="-3.25203252032520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9"/>
              <c:layout>
                <c:manualLayout>
                  <c:x val="0"/>
                  <c:y val="-3.48432055749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1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D6C8-4629-BA16-6F9ADA9C544A}"/>
                </c:ext>
                <c:ext xmlns:c15="http://schemas.microsoft.com/office/drawing/2012/chart" uri="{CE6537A1-D6FC-4f65-9D91-7224C49458BB}"/>
              </c:extLst>
            </c:dLbl>
            <c:dLbl>
              <c:idx val="62"/>
              <c:layout>
                <c:manualLayout>
                  <c:x val="-1.4539277415825563E-16"/>
                  <c:y val="-2.322880371660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3"/>
              <c:layout>
                <c:manualLayout>
                  <c:x val="0"/>
                  <c:y val="-1.16144018583043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6C8-4629-BA16-6F9ADA9C544A}"/>
                </c:ext>
                <c:ext xmlns:c15="http://schemas.microsoft.com/office/drawing/2012/chart" uri="{CE6537A1-D6FC-4f65-9D91-7224C49458BB}"/>
              </c:extLst>
            </c:dLbl>
            <c:dLbl>
              <c:idx val="65"/>
              <c:layout>
                <c:manualLayout>
                  <c:x val="0"/>
                  <c:y val="-1.39372822299650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6"/>
              <c:layout>
                <c:manualLayout>
                  <c:x val="-9.9132582100901982E-4"/>
                  <c:y val="-4.181184668989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7"/>
              <c:layout>
                <c:manualLayout>
                  <c:x val="-1.4539277415825563E-16"/>
                  <c:y val="-5.57491289198606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8"/>
              <c:layout>
                <c:manualLayout>
                  <c:x val="0"/>
                  <c:y val="-3.48432055749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9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6C8-4629-BA16-6F9ADA9C544A}"/>
                </c:ext>
                <c:ext xmlns:c15="http://schemas.microsoft.com/office/drawing/2012/chart" uri="{CE6537A1-D6FC-4f65-9D91-7224C49458BB}"/>
              </c:extLst>
            </c:dLbl>
            <c:dLbl>
              <c:idx val="70"/>
              <c:layout>
                <c:manualLayout>
                  <c:x val="-5.9479549260542646E-3"/>
                  <c:y val="-2.090592334494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0-D6C8-4629-BA16-6F9ADA9C544A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3"/>
              <c:layout>
                <c:manualLayout>
                  <c:x val="2.8030831855031897E-3"/>
                  <c:y val="-3.4843205574912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67E4-4E4C-BDE0-FF0533F388A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4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47B4-46A8-B91B-EB13F473EEA9}"/>
                </c:ext>
                <c:ext xmlns:c15="http://schemas.microsoft.com/office/drawing/2012/chart" uri="{CE6537A1-D6FC-4f65-9D91-7224C49458BB}"/>
              </c:extLst>
            </c:dLbl>
            <c:dLbl>
              <c:idx val="75"/>
              <c:delete val="1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7B4-46A8-B91B-EB13F473EEA9}"/>
                </c:ext>
                <c:ext xmlns:c15="http://schemas.microsoft.com/office/drawing/2012/chart" uri="{CE6537A1-D6FC-4f65-9D91-7224C49458BB}"/>
              </c:extLst>
            </c:dLbl>
            <c:dLbl>
              <c:idx val="76"/>
              <c:layout>
                <c:manualLayout>
                  <c:x val="-2.8030831855033267E-3"/>
                  <c:y val="-3.4843205574912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67E4-4E4C-BDE0-FF0533F388A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8"/>
              <c:layout>
                <c:manualLayout>
                  <c:x val="2.8030831855030526E-3"/>
                  <c:y val="-4.18118466898955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67E4-4E4C-BDE0-FF0533F388A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0"/>
              <c:layout>
                <c:manualLayout>
                  <c:x val="1.868722123668793E-3"/>
                  <c:y val="-4.18118466898954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67E4-4E4C-BDE0-FF0533F388A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КСЦ!$A$3:$A$86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КСЦ!$C$3:$C$86</c:f>
              <c:numCache>
                <c:formatCode>#,##0.00</c:formatCode>
                <c:ptCount val="84"/>
                <c:pt idx="0">
                  <c:v>0</c:v>
                </c:pt>
                <c:pt idx="1">
                  <c:v>0</c:v>
                </c:pt>
                <c:pt idx="2">
                  <c:v>6.55</c:v>
                </c:pt>
                <c:pt idx="3">
                  <c:v>0</c:v>
                </c:pt>
                <c:pt idx="4">
                  <c:v>4.49</c:v>
                </c:pt>
                <c:pt idx="5">
                  <c:v>0</c:v>
                </c:pt>
                <c:pt idx="6">
                  <c:v>0.48</c:v>
                </c:pt>
                <c:pt idx="7">
                  <c:v>0</c:v>
                </c:pt>
                <c:pt idx="8">
                  <c:v>0</c:v>
                </c:pt>
                <c:pt idx="9">
                  <c:v>1.22</c:v>
                </c:pt>
                <c:pt idx="10">
                  <c:v>0.15</c:v>
                </c:pt>
                <c:pt idx="11">
                  <c:v>0.2</c:v>
                </c:pt>
                <c:pt idx="12">
                  <c:v>0</c:v>
                </c:pt>
                <c:pt idx="13">
                  <c:v>7.13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0.67</c:v>
                </c:pt>
                <c:pt idx="20">
                  <c:v>1.02</c:v>
                </c:pt>
                <c:pt idx="21">
                  <c:v>3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0.85</c:v>
                </c:pt>
                <c:pt idx="27">
                  <c:v>0</c:v>
                </c:pt>
                <c:pt idx="28">
                  <c:v>0</c:v>
                </c:pt>
                <c:pt idx="29">
                  <c:v>0.56999999999999995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1.5</c:v>
                </c:pt>
                <c:pt idx="36">
                  <c:v>1.83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4.33</c:v>
                </c:pt>
                <c:pt idx="45">
                  <c:v>0.98</c:v>
                </c:pt>
                <c:pt idx="46">
                  <c:v>0</c:v>
                </c:pt>
                <c:pt idx="47">
                  <c:v>0.15</c:v>
                </c:pt>
                <c:pt idx="48">
                  <c:v>1.07</c:v>
                </c:pt>
                <c:pt idx="49">
                  <c:v>0.33</c:v>
                </c:pt>
                <c:pt idx="50">
                  <c:v>0.22</c:v>
                </c:pt>
                <c:pt idx="51">
                  <c:v>0.17</c:v>
                </c:pt>
                <c:pt idx="52">
                  <c:v>0.48</c:v>
                </c:pt>
                <c:pt idx="53">
                  <c:v>0</c:v>
                </c:pt>
                <c:pt idx="54">
                  <c:v>0.25</c:v>
                </c:pt>
                <c:pt idx="55">
                  <c:v>0.48</c:v>
                </c:pt>
                <c:pt idx="56">
                  <c:v>0</c:v>
                </c:pt>
                <c:pt idx="57">
                  <c:v>0.9</c:v>
                </c:pt>
                <c:pt idx="58">
                  <c:v>0.43</c:v>
                </c:pt>
                <c:pt idx="59">
                  <c:v>0.5</c:v>
                </c:pt>
                <c:pt idx="60">
                  <c:v>12</c:v>
                </c:pt>
                <c:pt idx="61">
                  <c:v>0</c:v>
                </c:pt>
                <c:pt idx="62">
                  <c:v>1.23</c:v>
                </c:pt>
                <c:pt idx="63">
                  <c:v>0.32</c:v>
                </c:pt>
                <c:pt idx="64">
                  <c:v>0</c:v>
                </c:pt>
                <c:pt idx="65">
                  <c:v>0.47</c:v>
                </c:pt>
                <c:pt idx="66">
                  <c:v>0.38</c:v>
                </c:pt>
                <c:pt idx="67">
                  <c:v>0.87</c:v>
                </c:pt>
                <c:pt idx="68">
                  <c:v>0.95</c:v>
                </c:pt>
                <c:pt idx="69">
                  <c:v>0</c:v>
                </c:pt>
                <c:pt idx="70">
                  <c:v>1.67</c:v>
                </c:pt>
                <c:pt idx="71">
                  <c:v>1.4</c:v>
                </c:pt>
                <c:pt idx="72">
                  <c:v>0.3</c:v>
                </c:pt>
                <c:pt idx="73">
                  <c:v>0.4</c:v>
                </c:pt>
                <c:pt idx="74">
                  <c:v>0</c:v>
                </c:pt>
                <c:pt idx="75">
                  <c:v>0</c:v>
                </c:pt>
                <c:pt idx="76">
                  <c:v>0.72</c:v>
                </c:pt>
                <c:pt idx="77">
                  <c:v>0.2</c:v>
                </c:pt>
                <c:pt idx="78">
                  <c:v>0.23</c:v>
                </c:pt>
                <c:pt idx="79">
                  <c:v>0.28000000000000003</c:v>
                </c:pt>
                <c:pt idx="80">
                  <c:v>0.9</c:v>
                </c:pt>
                <c:pt idx="81">
                  <c:v>0.18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8D-4A46-B62C-7B9083BD0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455656"/>
        <c:axId val="377458792"/>
      </c:barChart>
      <c:lineChart>
        <c:grouping val="standard"/>
        <c:varyColors val="0"/>
        <c:ser>
          <c:idx val="0"/>
          <c:order val="0"/>
          <c:tx>
            <c:strRef>
              <c:f>КСЦ!$B$1:$B$2</c:f>
              <c:strCache>
                <c:ptCount val="2"/>
                <c:pt idx="0">
                  <c:v>КСЦ</c:v>
                </c:pt>
                <c:pt idx="1">
                  <c:v>норм.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КСЦ!$A$3:$A$86</c:f>
              <c:numCache>
                <c:formatCode>[$-419]mmmm\ yyyy;@</c:formatCode>
                <c:ptCount val="84"/>
                <c:pt idx="0">
                  <c:v>42736</c:v>
                </c:pt>
                <c:pt idx="1">
                  <c:v>42767</c:v>
                </c:pt>
                <c:pt idx="2">
                  <c:v>42795</c:v>
                </c:pt>
                <c:pt idx="3">
                  <c:v>42826</c:v>
                </c:pt>
                <c:pt idx="4">
                  <c:v>42856</c:v>
                </c:pt>
                <c:pt idx="5">
                  <c:v>42887</c:v>
                </c:pt>
                <c:pt idx="6">
                  <c:v>42917</c:v>
                </c:pt>
                <c:pt idx="7">
                  <c:v>42948</c:v>
                </c:pt>
                <c:pt idx="8">
                  <c:v>42979</c:v>
                </c:pt>
                <c:pt idx="9">
                  <c:v>43009</c:v>
                </c:pt>
                <c:pt idx="10">
                  <c:v>43040</c:v>
                </c:pt>
                <c:pt idx="11">
                  <c:v>43070</c:v>
                </c:pt>
                <c:pt idx="12">
                  <c:v>43101</c:v>
                </c:pt>
                <c:pt idx="13">
                  <c:v>43132</c:v>
                </c:pt>
                <c:pt idx="14">
                  <c:v>43160</c:v>
                </c:pt>
                <c:pt idx="15">
                  <c:v>43191</c:v>
                </c:pt>
                <c:pt idx="16">
                  <c:v>43221</c:v>
                </c:pt>
                <c:pt idx="17">
                  <c:v>43252</c:v>
                </c:pt>
                <c:pt idx="18">
                  <c:v>43282</c:v>
                </c:pt>
                <c:pt idx="19">
                  <c:v>43313</c:v>
                </c:pt>
                <c:pt idx="20">
                  <c:v>43344</c:v>
                </c:pt>
                <c:pt idx="21">
                  <c:v>43374</c:v>
                </c:pt>
                <c:pt idx="22">
                  <c:v>43405</c:v>
                </c:pt>
                <c:pt idx="23">
                  <c:v>43435</c:v>
                </c:pt>
                <c:pt idx="24">
                  <c:v>43466</c:v>
                </c:pt>
                <c:pt idx="25">
                  <c:v>43497</c:v>
                </c:pt>
                <c:pt idx="26">
                  <c:v>43525</c:v>
                </c:pt>
                <c:pt idx="27">
                  <c:v>43556</c:v>
                </c:pt>
                <c:pt idx="28">
                  <c:v>43586</c:v>
                </c:pt>
                <c:pt idx="29">
                  <c:v>43617</c:v>
                </c:pt>
                <c:pt idx="30">
                  <c:v>43647</c:v>
                </c:pt>
                <c:pt idx="31">
                  <c:v>43678</c:v>
                </c:pt>
                <c:pt idx="32">
                  <c:v>43709</c:v>
                </c:pt>
                <c:pt idx="33">
                  <c:v>43739</c:v>
                </c:pt>
                <c:pt idx="34">
                  <c:v>43770</c:v>
                </c:pt>
                <c:pt idx="35">
                  <c:v>43800</c:v>
                </c:pt>
                <c:pt idx="36">
                  <c:v>43831</c:v>
                </c:pt>
                <c:pt idx="37">
                  <c:v>43862</c:v>
                </c:pt>
                <c:pt idx="38">
                  <c:v>43891</c:v>
                </c:pt>
                <c:pt idx="39">
                  <c:v>43922</c:v>
                </c:pt>
                <c:pt idx="40">
                  <c:v>43952</c:v>
                </c:pt>
                <c:pt idx="41">
                  <c:v>43983</c:v>
                </c:pt>
                <c:pt idx="42">
                  <c:v>44013</c:v>
                </c:pt>
                <c:pt idx="43">
                  <c:v>44044</c:v>
                </c:pt>
                <c:pt idx="44">
                  <c:v>44075</c:v>
                </c:pt>
                <c:pt idx="45">
                  <c:v>44105</c:v>
                </c:pt>
                <c:pt idx="46">
                  <c:v>44136</c:v>
                </c:pt>
                <c:pt idx="47">
                  <c:v>44166</c:v>
                </c:pt>
                <c:pt idx="48">
                  <c:v>44197</c:v>
                </c:pt>
                <c:pt idx="49">
                  <c:v>44228</c:v>
                </c:pt>
                <c:pt idx="50">
                  <c:v>44256</c:v>
                </c:pt>
                <c:pt idx="51">
                  <c:v>44287</c:v>
                </c:pt>
                <c:pt idx="52">
                  <c:v>44317</c:v>
                </c:pt>
                <c:pt idx="53">
                  <c:v>44348</c:v>
                </c:pt>
                <c:pt idx="54">
                  <c:v>44378</c:v>
                </c:pt>
                <c:pt idx="55">
                  <c:v>44409</c:v>
                </c:pt>
                <c:pt idx="56">
                  <c:v>44440</c:v>
                </c:pt>
                <c:pt idx="57">
                  <c:v>44470</c:v>
                </c:pt>
                <c:pt idx="58">
                  <c:v>44501</c:v>
                </c:pt>
                <c:pt idx="59">
                  <c:v>44531</c:v>
                </c:pt>
                <c:pt idx="60">
                  <c:v>44562</c:v>
                </c:pt>
                <c:pt idx="61">
                  <c:v>44593</c:v>
                </c:pt>
                <c:pt idx="62">
                  <c:v>44621</c:v>
                </c:pt>
                <c:pt idx="63">
                  <c:v>44652</c:v>
                </c:pt>
                <c:pt idx="64">
                  <c:v>44682</c:v>
                </c:pt>
                <c:pt idx="65">
                  <c:v>44713</c:v>
                </c:pt>
                <c:pt idx="66">
                  <c:v>44743</c:v>
                </c:pt>
                <c:pt idx="67">
                  <c:v>44774</c:v>
                </c:pt>
                <c:pt idx="68">
                  <c:v>44805</c:v>
                </c:pt>
                <c:pt idx="69">
                  <c:v>44835</c:v>
                </c:pt>
                <c:pt idx="70">
                  <c:v>44866</c:v>
                </c:pt>
                <c:pt idx="71">
                  <c:v>44896</c:v>
                </c:pt>
                <c:pt idx="72">
                  <c:v>44927</c:v>
                </c:pt>
                <c:pt idx="73">
                  <c:v>44958</c:v>
                </c:pt>
                <c:pt idx="74">
                  <c:v>44986</c:v>
                </c:pt>
                <c:pt idx="75">
                  <c:v>45017</c:v>
                </c:pt>
                <c:pt idx="76">
                  <c:v>45047</c:v>
                </c:pt>
                <c:pt idx="77">
                  <c:v>45078</c:v>
                </c:pt>
                <c:pt idx="78">
                  <c:v>45108</c:v>
                </c:pt>
                <c:pt idx="79">
                  <c:v>45139</c:v>
                </c:pt>
                <c:pt idx="80">
                  <c:v>45170</c:v>
                </c:pt>
                <c:pt idx="81">
                  <c:v>45200</c:v>
                </c:pt>
                <c:pt idx="82">
                  <c:v>45231</c:v>
                </c:pt>
                <c:pt idx="83">
                  <c:v>45261</c:v>
                </c:pt>
              </c:numCache>
            </c:numRef>
          </c:cat>
          <c:val>
            <c:numRef>
              <c:f>КСЦ!$B$3:$B$86</c:f>
              <c:numCache>
                <c:formatCode>#,##0.00</c:formatCode>
                <c:ptCount val="84"/>
                <c:pt idx="0">
                  <c:v>1.33</c:v>
                </c:pt>
                <c:pt idx="1">
                  <c:v>1.33</c:v>
                </c:pt>
                <c:pt idx="2">
                  <c:v>1.33</c:v>
                </c:pt>
                <c:pt idx="3">
                  <c:v>1.33</c:v>
                </c:pt>
                <c:pt idx="4">
                  <c:v>1.33</c:v>
                </c:pt>
                <c:pt idx="5">
                  <c:v>1.33</c:v>
                </c:pt>
                <c:pt idx="6">
                  <c:v>1.33</c:v>
                </c:pt>
                <c:pt idx="7">
                  <c:v>1.33</c:v>
                </c:pt>
                <c:pt idx="8">
                  <c:v>1.33</c:v>
                </c:pt>
                <c:pt idx="9">
                  <c:v>1.33</c:v>
                </c:pt>
                <c:pt idx="10">
                  <c:v>1.33</c:v>
                </c:pt>
                <c:pt idx="11">
                  <c:v>1.33</c:v>
                </c:pt>
                <c:pt idx="12">
                  <c:v>1.33</c:v>
                </c:pt>
                <c:pt idx="13">
                  <c:v>1.33</c:v>
                </c:pt>
                <c:pt idx="14">
                  <c:v>1.33</c:v>
                </c:pt>
                <c:pt idx="15">
                  <c:v>1.33</c:v>
                </c:pt>
                <c:pt idx="16">
                  <c:v>1.33</c:v>
                </c:pt>
                <c:pt idx="17">
                  <c:v>1.33</c:v>
                </c:pt>
                <c:pt idx="18">
                  <c:v>1.33</c:v>
                </c:pt>
                <c:pt idx="19">
                  <c:v>1.33</c:v>
                </c:pt>
                <c:pt idx="20">
                  <c:v>1.33</c:v>
                </c:pt>
                <c:pt idx="21">
                  <c:v>1.33</c:v>
                </c:pt>
                <c:pt idx="22">
                  <c:v>1.33</c:v>
                </c:pt>
                <c:pt idx="23">
                  <c:v>1.33</c:v>
                </c:pt>
                <c:pt idx="24">
                  <c:v>1.33</c:v>
                </c:pt>
                <c:pt idx="25">
                  <c:v>1.33</c:v>
                </c:pt>
                <c:pt idx="26">
                  <c:v>1.33</c:v>
                </c:pt>
                <c:pt idx="27">
                  <c:v>1.33</c:v>
                </c:pt>
                <c:pt idx="28">
                  <c:v>1.33</c:v>
                </c:pt>
                <c:pt idx="29">
                  <c:v>1.33</c:v>
                </c:pt>
                <c:pt idx="30">
                  <c:v>1.33</c:v>
                </c:pt>
                <c:pt idx="31">
                  <c:v>1.33</c:v>
                </c:pt>
                <c:pt idx="32">
                  <c:v>1.33</c:v>
                </c:pt>
                <c:pt idx="33">
                  <c:v>1.33</c:v>
                </c:pt>
                <c:pt idx="34">
                  <c:v>1.33</c:v>
                </c:pt>
                <c:pt idx="35">
                  <c:v>1.33</c:v>
                </c:pt>
                <c:pt idx="36">
                  <c:v>1.33</c:v>
                </c:pt>
                <c:pt idx="37">
                  <c:v>1.33</c:v>
                </c:pt>
                <c:pt idx="38">
                  <c:v>1.33</c:v>
                </c:pt>
                <c:pt idx="39">
                  <c:v>1.33</c:v>
                </c:pt>
                <c:pt idx="40">
                  <c:v>1.33</c:v>
                </c:pt>
                <c:pt idx="41">
                  <c:v>1.33</c:v>
                </c:pt>
                <c:pt idx="42">
                  <c:v>1.33</c:v>
                </c:pt>
                <c:pt idx="43">
                  <c:v>1.5752000000000002</c:v>
                </c:pt>
                <c:pt idx="44">
                  <c:v>1.5224000000000002</c:v>
                </c:pt>
                <c:pt idx="45">
                  <c:v>1.4696</c:v>
                </c:pt>
                <c:pt idx="46">
                  <c:v>1.1000000000000001</c:v>
                </c:pt>
                <c:pt idx="47">
                  <c:v>1.4696</c:v>
                </c:pt>
                <c:pt idx="48">
                  <c:v>1.43</c:v>
                </c:pt>
                <c:pt idx="49">
                  <c:v>1.29</c:v>
                </c:pt>
                <c:pt idx="50">
                  <c:v>1.43</c:v>
                </c:pt>
                <c:pt idx="51">
                  <c:v>1.39</c:v>
                </c:pt>
                <c:pt idx="52">
                  <c:v>1.43</c:v>
                </c:pt>
                <c:pt idx="53">
                  <c:v>1.38</c:v>
                </c:pt>
                <c:pt idx="54">
                  <c:v>1.43</c:v>
                </c:pt>
                <c:pt idx="55">
                  <c:v>1.43</c:v>
                </c:pt>
                <c:pt idx="56">
                  <c:v>1.37</c:v>
                </c:pt>
                <c:pt idx="57">
                  <c:v>1.45</c:v>
                </c:pt>
                <c:pt idx="58">
                  <c:v>1.39</c:v>
                </c:pt>
                <c:pt idx="59">
                  <c:v>1.42</c:v>
                </c:pt>
                <c:pt idx="60">
                  <c:v>1.44</c:v>
                </c:pt>
                <c:pt idx="61">
                  <c:v>1.28</c:v>
                </c:pt>
                <c:pt idx="62">
                  <c:v>1.43</c:v>
                </c:pt>
                <c:pt idx="63">
                  <c:v>1.39</c:v>
                </c:pt>
                <c:pt idx="64">
                  <c:v>1.43</c:v>
                </c:pt>
                <c:pt idx="65">
                  <c:v>1.38</c:v>
                </c:pt>
                <c:pt idx="66">
                  <c:v>1.42</c:v>
                </c:pt>
                <c:pt idx="67">
                  <c:v>1.42</c:v>
                </c:pt>
                <c:pt idx="68">
                  <c:v>1.38</c:v>
                </c:pt>
                <c:pt idx="69">
                  <c:v>1.01</c:v>
                </c:pt>
                <c:pt idx="70">
                  <c:v>1.38</c:v>
                </c:pt>
                <c:pt idx="71">
                  <c:v>1.42</c:v>
                </c:pt>
                <c:pt idx="72">
                  <c:v>1.44</c:v>
                </c:pt>
                <c:pt idx="73">
                  <c:v>1.29</c:v>
                </c:pt>
                <c:pt idx="74">
                  <c:v>1.42</c:v>
                </c:pt>
                <c:pt idx="75">
                  <c:v>1.37</c:v>
                </c:pt>
                <c:pt idx="76">
                  <c:v>1.44</c:v>
                </c:pt>
                <c:pt idx="77">
                  <c:v>1.37</c:v>
                </c:pt>
                <c:pt idx="78">
                  <c:v>1.44</c:v>
                </c:pt>
                <c:pt idx="79">
                  <c:v>1.44</c:v>
                </c:pt>
                <c:pt idx="80">
                  <c:v>1.39</c:v>
                </c:pt>
                <c:pt idx="81">
                  <c:v>1.44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18D-4A46-B62C-7B9083BD0C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7455656"/>
        <c:axId val="377458792"/>
      </c:lineChart>
      <c:dateAx>
        <c:axId val="377455656"/>
        <c:scaling>
          <c:orientation val="minMax"/>
        </c:scaling>
        <c:delete val="0"/>
        <c:axPos val="b"/>
        <c:numFmt formatCode="[$-419]mmmm\ yy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58792"/>
        <c:crosses val="autoZero"/>
        <c:auto val="1"/>
        <c:lblOffset val="100"/>
        <c:baseTimeUnit val="months"/>
      </c:dateAx>
      <c:valAx>
        <c:axId val="377458792"/>
        <c:scaling>
          <c:orientation val="minMax"/>
          <c:max val="14"/>
        </c:scaling>
        <c:delete val="0"/>
        <c:axPos val="l"/>
        <c:numFmt formatCode="#,##0.00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77455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70D145B-27C7-4434-A524-76CD555729D4}" type="datetimeFigureOut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0D59E49-1C87-4126-9BBC-C36376FFCD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0502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97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04EDEB9-4467-40C3-812B-DBDB507D07E7}" type="datetimeFigureOut">
              <a:rPr lang="en-US"/>
              <a:pPr>
                <a:defRPr/>
              </a:pPr>
              <a:t>11/27/2023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68350" y="744538"/>
            <a:ext cx="52609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Click to edit Master text styles</a:t>
            </a:r>
          </a:p>
          <a:p>
            <a:pPr lvl="1"/>
            <a:r>
              <a:rPr lang="ru-RU" noProof="0" smtClean="0"/>
              <a:t>Second level</a:t>
            </a:r>
          </a:p>
          <a:p>
            <a:pPr lvl="2"/>
            <a:r>
              <a:rPr lang="ru-RU" noProof="0" smtClean="0"/>
              <a:t>Third level</a:t>
            </a:r>
          </a:p>
          <a:p>
            <a:pPr lvl="3"/>
            <a:r>
              <a:rPr lang="ru-RU" noProof="0" smtClean="0"/>
              <a:t>Fourth level</a:t>
            </a:r>
          </a:p>
          <a:p>
            <a:pPr lvl="4"/>
            <a:r>
              <a:rPr lang="ru-RU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97754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A9F107E8-A072-41F3-83F1-47BE8D8AB67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26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96888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95363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492250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990725" algn="l" defTabSz="496888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488768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49775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021DED4-AA05-4AA2-8C3D-CC02CFD2C12D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72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-03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85775" y="6935788"/>
            <a:ext cx="1296988" cy="27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Straight Connector 2"/>
          <p:cNvCxnSpPr/>
          <p:nvPr userDrawn="1"/>
        </p:nvCxnSpPr>
        <p:spPr>
          <a:xfrm>
            <a:off x="484188" y="6761163"/>
            <a:ext cx="9720262" cy="0"/>
          </a:xfrm>
          <a:prstGeom prst="line">
            <a:avLst/>
          </a:prstGeom>
          <a:ln>
            <a:solidFill>
              <a:srgbClr val="004F9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6953250" y="6854825"/>
            <a:ext cx="13827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800" b="1">
                <a:solidFill>
                  <a:srgbClr val="004F9F"/>
                </a:solidFill>
                <a:latin typeface="Verdana" pitchFamily="34" charset="0"/>
              </a:rPr>
              <a:t>Renaissance Capital: </a:t>
            </a:r>
          </a:p>
          <a:p>
            <a:pPr eaLnBrk="1" hangingPunct="1"/>
            <a:r>
              <a:rPr lang="en-US" sz="800" b="1">
                <a:solidFill>
                  <a:srgbClr val="004F9F"/>
                </a:solidFill>
                <a:latin typeface="Verdana" pitchFamily="34" charset="0"/>
              </a:rPr>
              <a:t>6th Annual 1:1 </a:t>
            </a:r>
          </a:p>
          <a:p>
            <a:pPr eaLnBrk="1" hangingPunct="1"/>
            <a:r>
              <a:rPr lang="en-US" sz="800" b="1">
                <a:solidFill>
                  <a:srgbClr val="004F9F"/>
                </a:solidFill>
                <a:latin typeface="Verdana" pitchFamily="34" charset="0"/>
              </a:rPr>
              <a:t>Investor Conference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84188" y="417513"/>
            <a:ext cx="9720262" cy="0"/>
          </a:xfrm>
          <a:prstGeom prst="line">
            <a:avLst/>
          </a:prstGeom>
          <a:ln>
            <a:solidFill>
              <a:srgbClr val="004F9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 userDrawn="1"/>
        </p:nvCxnSpPr>
        <p:spPr>
          <a:xfrm>
            <a:off x="485775" y="1244600"/>
            <a:ext cx="9720263" cy="0"/>
          </a:xfrm>
          <a:prstGeom prst="line">
            <a:avLst/>
          </a:prstGeom>
          <a:ln>
            <a:solidFill>
              <a:srgbClr val="004F9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 userDrawn="1"/>
        </p:nvSpPr>
        <p:spPr bwMode="auto">
          <a:xfrm>
            <a:off x="9756775" y="6889750"/>
            <a:ext cx="447675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eaLnBrk="1" hangingPunct="1"/>
            <a:fld id="{44535810-379F-4EE3-A1CD-17D80AE7578C}" type="slidenum">
              <a:rPr lang="ru-RU" sz="1000">
                <a:solidFill>
                  <a:srgbClr val="004F9F"/>
                </a:solidFill>
                <a:latin typeface="Verdana" pitchFamily="34" charset="0"/>
              </a:rPr>
              <a:pPr algn="r" eaLnBrk="1" hangingPunct="1"/>
              <a:t>‹#›</a:t>
            </a:fld>
            <a:endParaRPr lang="en-US" sz="1000">
              <a:solidFill>
                <a:srgbClr val="004F9F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circl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5" r:id="rId2"/>
    <p:sldLayoutId id="2147483786" r:id="rId3"/>
  </p:sldLayoutIdLst>
  <p:transition>
    <p:circle/>
  </p:transition>
  <p:hf sldNum="0" hdr="0" dt="0"/>
  <p:txStyles>
    <p:titleStyle>
      <a:lvl1pPr algn="ctr" defTabSz="496888" rtl="0" eaLnBrk="0" fontAlgn="base" hangingPunct="0">
        <a:spcBef>
          <a:spcPct val="0"/>
        </a:spcBef>
        <a:spcAft>
          <a:spcPct val="0"/>
        </a:spcAft>
        <a:defRPr sz="48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96888" rtl="0" eaLnBrk="0" fontAlgn="base" hangingPunct="0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96888" rtl="0" fontAlgn="base">
        <a:spcBef>
          <a:spcPct val="0"/>
        </a:spcBef>
        <a:spcAft>
          <a:spcPct val="0"/>
        </a:spcAft>
        <a:defRPr sz="48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73063" indent="-373063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5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808038" indent="-309563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243013" indent="-247650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741488" indent="-247650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238375" indent="-247650" algn="l" defTabSz="4968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737645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399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152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0906" indent="-248877" algn="l" defTabSz="497754" rtl="0" eaLnBrk="1" latinLnBrk="0" hangingPunct="1">
        <a:spcBef>
          <a:spcPct val="20000"/>
        </a:spcBef>
        <a:buFont typeface="Arial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754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507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261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01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8768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6522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275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029" algn="l" defTabSz="49775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11" Type="http://schemas.openxmlformats.org/officeDocument/2006/relationships/image" Target="../media/image9.png"/><Relationship Id="rId5" Type="http://schemas.openxmlformats.org/officeDocument/2006/relationships/image" Target="../media/image15.jpeg"/><Relationship Id="rId10" Type="http://schemas.openxmlformats.org/officeDocument/2006/relationships/image" Target="../media/image20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10" Type="http://schemas.openxmlformats.org/officeDocument/2006/relationships/image" Target="../media/image9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chemeClr val="accent1">
                <a:lumMod val="5000"/>
                <a:lumOff val="95000"/>
                <a:alpha val="91000"/>
              </a:schemeClr>
            </a:gs>
            <a:gs pos="0">
              <a:schemeClr val="accent1">
                <a:lumMod val="45000"/>
                <a:lumOff val="55000"/>
              </a:schemeClr>
            </a:gs>
            <a:gs pos="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0" descr="face-transpert-text-0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213" y="2160588"/>
            <a:ext cx="10083800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Box 11"/>
          <p:cNvSpPr txBox="1">
            <a:spLocks noChangeArrowheads="1"/>
          </p:cNvSpPr>
          <p:nvPr/>
        </p:nvSpPr>
        <p:spPr bwMode="auto">
          <a:xfrm>
            <a:off x="0" y="186668"/>
            <a:ext cx="10688638" cy="70636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404" tIns="44203" rIns="88404" bIns="4420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ru-RU" sz="1764" b="1" i="1" dirty="0" smtClean="0">
                <a:solidFill>
                  <a:srgbClr val="004F9F"/>
                </a:solidFill>
                <a:latin typeface="Verdana" pitchFamily="34" charset="0"/>
              </a:rPr>
              <a:t>Общество с ограниченной ответственностью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ru-RU" sz="1764" b="1" i="1" dirty="0" smtClean="0">
                <a:solidFill>
                  <a:srgbClr val="004F9F"/>
                </a:solidFill>
                <a:latin typeface="Verdana" pitchFamily="34" charset="0"/>
              </a:rPr>
              <a:t>«УРАЛЬСКИЙ ИНЖИНИРИНГОВЫЙ ЦЕНТР НТ»</a:t>
            </a:r>
            <a:endParaRPr lang="en-US" sz="1764" i="1" dirty="0">
              <a:solidFill>
                <a:srgbClr val="004F9F"/>
              </a:solidFill>
              <a:latin typeface="Verdan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8049"/>
            <a:ext cx="10688638" cy="4016465"/>
          </a:xfrm>
          <a:prstGeom prst="rect">
            <a:avLst/>
          </a:prstGeom>
        </p:spPr>
      </p:pic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0" y="5174837"/>
            <a:ext cx="10688638" cy="20260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404" tIns="44203" rIns="88404" bIns="4420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ru-RU" sz="1764" b="1" dirty="0" smtClean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Техническое обслуживание и ремонт систем смазки,</a:t>
            </a:r>
          </a:p>
          <a:p>
            <a:pPr algn="ctr"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lang="ru-RU" sz="1764" b="1" dirty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</a:t>
            </a:r>
            <a:r>
              <a:rPr lang="ru-RU" sz="1764" b="1" dirty="0" smtClean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идравлического и металлообрабатывающего оборудования</a:t>
            </a:r>
          </a:p>
          <a:p>
            <a:pPr algn="ctr" eaLnBrk="1" hangingPunct="1">
              <a:lnSpc>
                <a:spcPct val="120000"/>
              </a:lnSpc>
              <a:spcAft>
                <a:spcPts val="1200"/>
              </a:spcAft>
              <a:defRPr/>
            </a:pPr>
            <a:r>
              <a:rPr lang="ru-RU" sz="1764" b="1" dirty="0" smtClean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Модернизация </a:t>
            </a:r>
            <a:r>
              <a:rPr lang="ru-RU" sz="1764" b="1" dirty="0" err="1" smtClean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гидросбивов</a:t>
            </a:r>
            <a:r>
              <a:rPr lang="ru-RU" sz="1764" b="1" dirty="0" smtClean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окалины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ru-RU" sz="1764" b="1" dirty="0" smtClean="0">
                <a:solidFill>
                  <a:srgbClr val="002060"/>
                </a:solidFill>
                <a:latin typeface="Verdana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Проектирование и монтаж систем отопления, кондиционирования и вентиляции производственных помещений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84188" y="6344706"/>
            <a:ext cx="9707561" cy="30875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Проектирование и монтаж газо-воздушных систем отопления</a:t>
            </a:r>
          </a:p>
          <a:p>
            <a:pPr eaLnBrk="1" hangingPunct="1"/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84188" y="669588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754255"/>
            <a:ext cx="549961" cy="549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149" y="675516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54331" y="983402"/>
            <a:ext cx="6767276" cy="310377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1954331" y="969478"/>
            <a:ext cx="6767276" cy="32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вытяжной вентиляции колесопрокатного стана ООО «Аллегро»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522934" y="6308617"/>
            <a:ext cx="9668815" cy="319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Выполнен монтаж дефлекторов, </a:t>
            </a:r>
            <a:r>
              <a:rPr lang="ru-RU" sz="14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турбодефлекторов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крышных вентиляторов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578" y="1338737"/>
            <a:ext cx="3696511" cy="4927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86" y="1334096"/>
            <a:ext cx="3696510" cy="492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34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Проектирование и монтаж газо-воздушных систем отопления</a:t>
            </a:r>
          </a:p>
          <a:p>
            <a:pPr eaLnBrk="1" hangingPunct="1"/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84188" y="669588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754255"/>
            <a:ext cx="549961" cy="549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149" y="675516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54331" y="983402"/>
            <a:ext cx="6767276" cy="310377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1954331" y="969478"/>
            <a:ext cx="6767276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обогрева помещений колесопрокатного стана ООО «Аллегро»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226" y="1361603"/>
            <a:ext cx="3698706" cy="52854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41" y="1361603"/>
            <a:ext cx="3698706" cy="528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8341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Проектирование и монтаж газо-воздушных систем отопления</a:t>
            </a:r>
          </a:p>
          <a:p>
            <a:pPr eaLnBrk="1" hangingPunct="1"/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84188" y="669588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754255"/>
            <a:ext cx="549961" cy="549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149" y="675516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54331" y="983402"/>
            <a:ext cx="6767276" cy="310377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1954331" y="969478"/>
            <a:ext cx="6767276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кондиционирования колесопрокатного стана ООО «Аллегро»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53" y="1334267"/>
            <a:ext cx="3991847" cy="53211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067" y="1334267"/>
            <a:ext cx="3710692" cy="532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1067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"/>
            <a:lum/>
          </a:blip>
          <a:srcRect/>
          <a:stretch>
            <a:fillRect l="14000" t="4000" r="15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484187" y="375791"/>
            <a:ext cx="9707562" cy="50900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404" tIns="44203" rIns="88404" bIns="4420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ru-RU" sz="1200" b="1" i="1" spc="250" dirty="0" smtClean="0">
                <a:solidFill>
                  <a:srgbClr val="004F9F"/>
                </a:solidFill>
                <a:latin typeface="Verdana" pitchFamily="34" charset="0"/>
              </a:rPr>
              <a:t>Общество с ограниченной ответственностью </a:t>
            </a:r>
          </a:p>
          <a:p>
            <a:pPr algn="ctr" eaLnBrk="1" hangingPunct="1">
              <a:lnSpc>
                <a:spcPct val="120000"/>
              </a:lnSpc>
              <a:defRPr/>
            </a:pPr>
            <a:r>
              <a:rPr lang="ru-RU" sz="1200" b="1" i="1" spc="250" dirty="0" smtClean="0">
                <a:solidFill>
                  <a:srgbClr val="004F9F"/>
                </a:solidFill>
                <a:latin typeface="Verdana" pitchFamily="34" charset="0"/>
              </a:rPr>
              <a:t>«УРАЛЬСКИЙ ИНЖИНИРИНГОВЫЙ ЦЕНТР НТ»</a:t>
            </a:r>
            <a:endParaRPr lang="en-US" sz="1200" i="1" spc="250" dirty="0">
              <a:solidFill>
                <a:srgbClr val="004F9F"/>
              </a:solidFill>
              <a:latin typeface="Verdana" pitchFamily="34" charset="0"/>
            </a:endParaRPr>
          </a:p>
        </p:txBody>
      </p: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484187" y="3386723"/>
            <a:ext cx="9707562" cy="68359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88404" tIns="44203" rIns="88404" bIns="44203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9688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ru-RU" sz="3600" b="1" i="1" spc="25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Verdana" pitchFamily="34" charset="0"/>
              </a:rPr>
              <a:t>СПАСИБО ЗА ВНИМАНИЕ</a:t>
            </a:r>
            <a:endParaRPr lang="en-US" sz="3600" i="1" spc="250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488150" y="5466943"/>
            <a:ext cx="3602355" cy="112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200" b="1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г. Нижний Тагил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200" b="1" i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Индустриальная 30, стр. 2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05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</a:t>
            </a:r>
            <a:r>
              <a:rPr lang="en-US" sz="105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8 3435 42 52 22    </a:t>
            </a:r>
            <a:endParaRPr lang="ru-RU" sz="1050" b="1" kern="1200" dirty="0" smtClean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en-US" sz="105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  <a:r>
              <a:rPr lang="en-US" sz="105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info@uricnt.ru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84187" y="1446913"/>
            <a:ext cx="3602355" cy="1704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i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Директор </a:t>
            </a: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i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«УрИЦ НТ»</a:t>
            </a: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Беспамятных Юрий Семенович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</a:t>
            </a:r>
            <a:r>
              <a:rPr lang="en-US" sz="1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+7 992 029 39 29</a:t>
            </a:r>
            <a:r>
              <a:rPr lang="en-US" sz="140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ru-RU" sz="1400" b="1" kern="1200" dirty="0" smtClean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en-US" sz="140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  <a:r>
              <a:rPr lang="en-US" sz="1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ysb</a:t>
            </a:r>
            <a:r>
              <a:rPr lang="en-US" sz="140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@uricnt.ru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6468893" y="1441162"/>
            <a:ext cx="3722856" cy="171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noAutofit/>
          </a:bodyPr>
          <a:lstStyle/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Заместитель д</a:t>
            </a:r>
            <a:r>
              <a:rPr lang="ru-RU" sz="1400" b="1" i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иректора </a:t>
            </a: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i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ООО «УрИЦ НТ»</a:t>
            </a: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Еременко Артем Юрьевич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ru-RU" sz="1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тел</a:t>
            </a:r>
            <a:r>
              <a:rPr lang="en-US" sz="1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+7 992 029 39 27</a:t>
            </a:r>
            <a:r>
              <a:rPr lang="en-US" sz="140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endParaRPr lang="ru-RU" sz="1400" b="1" kern="1200" dirty="0" smtClean="0">
              <a:solidFill>
                <a:schemeClr val="accent1">
                  <a:lumMod val="75000"/>
                </a:schemeClr>
              </a:solidFill>
              <a:effectLst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 fontAlgn="base">
              <a:lnSpc>
                <a:spcPct val="150000"/>
              </a:lnSpc>
              <a:spcAft>
                <a:spcPts val="0"/>
              </a:spcAft>
            </a:pPr>
            <a:r>
              <a:rPr lang="en-US" sz="140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E-mail</a:t>
            </a:r>
            <a:r>
              <a:rPr lang="en-US" sz="14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400" b="1" dirty="0" smtClean="0">
                <a:solidFill>
                  <a:schemeClr val="accent1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eremenko</a:t>
            </a:r>
            <a:r>
              <a:rPr lang="en-US" sz="1400" b="1" kern="1200" dirty="0" smtClean="0">
                <a:solidFill>
                  <a:schemeClr val="accent1">
                    <a:lumMod val="75000"/>
                  </a:schemeClr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@uricnt.ru</a:t>
            </a:r>
            <a:endParaRPr lang="ru-RU" sz="1400" dirty="0">
              <a:solidFill>
                <a:schemeClr val="accent1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1349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800" b="1" dirty="0" smtClean="0">
                <a:solidFill>
                  <a:srgbClr val="004F9F"/>
                </a:solidFill>
                <a:latin typeface="Verdana" pitchFamily="34" charset="0"/>
              </a:rPr>
              <a:t>О компании УрИЦ НТ</a:t>
            </a:r>
            <a:endParaRPr lang="en-US" sz="18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484188" y="1098197"/>
            <a:ext cx="970756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400" dirty="0" smtClean="0">
                <a:latin typeface="Franklin Gothic Medium" panose="020B0603020102020204" pitchFamily="34" charset="0"/>
              </a:rPr>
              <a:t>УрИЦ НТ </a:t>
            </a:r>
            <a:r>
              <a:rPr lang="ru-RU" sz="1400" dirty="0">
                <a:latin typeface="Franklin Gothic Medium" panose="020B0603020102020204" pitchFamily="34" charset="0"/>
              </a:rPr>
              <a:t>- динамично развивающаяся </a:t>
            </a:r>
            <a:r>
              <a:rPr lang="ru-RU" sz="1400" dirty="0" smtClean="0">
                <a:latin typeface="Franklin Gothic Medium" panose="020B0603020102020204" pitchFamily="34" charset="0"/>
              </a:rPr>
              <a:t>инжиниринговая компания</a:t>
            </a:r>
            <a:r>
              <a:rPr lang="ru-RU" sz="1400" dirty="0">
                <a:latin typeface="Franklin Gothic Medium" panose="020B0603020102020204" pitchFamily="34" charset="0"/>
              </a:rPr>
              <a:t>, комплексно </a:t>
            </a:r>
            <a:r>
              <a:rPr lang="ru-RU" sz="1400" dirty="0" smtClean="0">
                <a:latin typeface="Franklin Gothic Medium" panose="020B0603020102020204" pitchFamily="34" charset="0"/>
              </a:rPr>
              <a:t>предоставляющая </a:t>
            </a:r>
            <a:r>
              <a:rPr lang="ru-RU" sz="1400" dirty="0">
                <a:latin typeface="Franklin Gothic Medium" panose="020B0603020102020204" pitchFamily="34" charset="0"/>
              </a:rPr>
              <a:t>своевременные и качественные услуги по диагностике, техническому обслуживанию, ремонту и </a:t>
            </a:r>
            <a:r>
              <a:rPr lang="ru-RU" sz="1400" dirty="0" smtClean="0">
                <a:latin typeface="Franklin Gothic Medium" panose="020B0603020102020204" pitchFamily="34" charset="0"/>
              </a:rPr>
              <a:t>модернизации оборудования, а также проектирование и монтаж систем отопления, кондиционирования и вентиляции производственных помещений. </a:t>
            </a:r>
            <a:endParaRPr lang="ru-RU" sz="1400" dirty="0">
              <a:latin typeface="Franklin Gothic Medium" panose="020B0603020102020204" pitchFamily="34" charset="0"/>
            </a:endParaRPr>
          </a:p>
          <a:p>
            <a:pPr algn="just"/>
            <a:endParaRPr lang="ru-RU" sz="1400" dirty="0">
              <a:latin typeface="Franklin Gothic Medium" panose="020B0603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985294" y="2397880"/>
            <a:ext cx="4705350" cy="3077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Основные направления деятельности</a:t>
            </a:r>
            <a:endParaRPr lang="ru-RU" sz="14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616042" y="3044279"/>
            <a:ext cx="3521210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1616042" y="3077455"/>
            <a:ext cx="35212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100" b="1" dirty="0">
                <a:latin typeface="Verdana" pitchFamily="34" charset="0"/>
              </a:rPr>
              <a:t>Диагностика </a:t>
            </a:r>
            <a:r>
              <a:rPr lang="ru-RU" sz="1100" b="1" dirty="0" smtClean="0">
                <a:latin typeface="Verdana" pitchFamily="34" charset="0"/>
              </a:rPr>
              <a:t>и ремонт гидравлического оборудования и систем смазки</a:t>
            </a:r>
            <a:endParaRPr lang="ru-RU" sz="1100" b="1" dirty="0">
              <a:latin typeface="Verdana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616042" y="3874667"/>
            <a:ext cx="3521210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616042" y="4705055"/>
            <a:ext cx="3521210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1630294" y="3999096"/>
            <a:ext cx="35212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latin typeface="Verdana" pitchFamily="34" charset="0"/>
              </a:rPr>
              <a:t>Сервисное обслуживание</a:t>
            </a:r>
            <a:endParaRPr lang="ru-RU" sz="1100" b="1" dirty="0">
              <a:latin typeface="Verdana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616042" y="5535443"/>
            <a:ext cx="3521210" cy="6524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567588" y="4677067"/>
            <a:ext cx="352121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latin typeface="Verdana" pitchFamily="34" charset="0"/>
              </a:rPr>
              <a:t>Техническое обслуживание и ремонт металлообрабатывающего оборудования</a:t>
            </a:r>
            <a:endParaRPr lang="ru-RU" sz="1100" b="1" dirty="0">
              <a:latin typeface="Verdana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848474" y="3044279"/>
            <a:ext cx="3521210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616040" y="5646223"/>
            <a:ext cx="352121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latin typeface="Verdana" pitchFamily="34" charset="0"/>
              </a:rPr>
              <a:t>Демонтаж, монтаж и пуско-наладочные работы</a:t>
            </a:r>
            <a:endParaRPr lang="ru-RU" sz="1100" b="1" dirty="0">
              <a:latin typeface="Verdana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848474" y="3874667"/>
            <a:ext cx="3521211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48473" y="5599544"/>
            <a:ext cx="3521210" cy="5883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29" name="TextBox 12"/>
          <p:cNvSpPr txBox="1">
            <a:spLocks noChangeArrowheads="1"/>
          </p:cNvSpPr>
          <p:nvPr/>
        </p:nvSpPr>
        <p:spPr bwMode="auto">
          <a:xfrm>
            <a:off x="6848476" y="3905270"/>
            <a:ext cx="35212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Verdana" pitchFamily="34" charset="0"/>
              </a:rPr>
              <a:t>Газо-воздушные системы отопления и рекуперация</a:t>
            </a:r>
            <a:endParaRPr lang="ru-RU" sz="1100" b="1" dirty="0">
              <a:latin typeface="Verdana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848475" y="4703987"/>
            <a:ext cx="3521211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1100"/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6848472" y="5685089"/>
            <a:ext cx="352121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latin typeface="Verdana" pitchFamily="34" charset="0"/>
              </a:rPr>
              <a:t>Подбор и поставка запасных частей и расходных материалов</a:t>
            </a:r>
            <a:endParaRPr lang="ru-RU" sz="1100" b="1" dirty="0">
              <a:latin typeface="Verdana" pitchFamily="34" charset="0"/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53" y="3637633"/>
            <a:ext cx="1431628" cy="93082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08" y="4562484"/>
            <a:ext cx="1327513" cy="9712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25" y="5533754"/>
            <a:ext cx="1133796" cy="807589"/>
          </a:xfrm>
          <a:prstGeom prst="rect">
            <a:avLst/>
          </a:prstGeom>
        </p:spPr>
      </p:pic>
      <p:pic>
        <p:nvPicPr>
          <p:cNvPr id="14342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34" y="5475349"/>
            <a:ext cx="1133797" cy="76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969" y="2734586"/>
            <a:ext cx="1133796" cy="953008"/>
          </a:xfrm>
          <a:prstGeom prst="rect">
            <a:avLst/>
          </a:prstGeom>
        </p:spPr>
      </p:pic>
      <p:cxnSp>
        <p:nvCxnSpPr>
          <p:cNvPr id="35" name="Прямая соединительная линия 34"/>
          <p:cNvCxnSpPr/>
          <p:nvPr/>
        </p:nvCxnSpPr>
        <p:spPr>
          <a:xfrm>
            <a:off x="484188" y="6736820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" name="Рисунок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811405"/>
            <a:ext cx="549961" cy="549961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034149" y="681231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42" name="TextBox 12"/>
          <p:cNvSpPr txBox="1">
            <a:spLocks noChangeArrowheads="1"/>
          </p:cNvSpPr>
          <p:nvPr/>
        </p:nvSpPr>
        <p:spPr bwMode="auto">
          <a:xfrm>
            <a:off x="6848473" y="3173283"/>
            <a:ext cx="352121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/>
            <a:r>
              <a:rPr lang="ru-RU" sz="1100" b="1" dirty="0" smtClean="0">
                <a:latin typeface="Verdana" pitchFamily="34" charset="0"/>
              </a:rPr>
              <a:t>Модернизация </a:t>
            </a:r>
            <a:r>
              <a:rPr lang="ru-RU" sz="1100" b="1" dirty="0" err="1" smtClean="0">
                <a:latin typeface="Verdana" pitchFamily="34" charset="0"/>
              </a:rPr>
              <a:t>гидросбивов</a:t>
            </a:r>
            <a:r>
              <a:rPr lang="ru-RU" sz="1100" b="1" dirty="0" smtClean="0">
                <a:latin typeface="Verdana" pitchFamily="34" charset="0"/>
              </a:rPr>
              <a:t> окалины</a:t>
            </a:r>
            <a:endParaRPr lang="ru-RU" sz="1100" b="1" dirty="0">
              <a:latin typeface="Verdana" pitchFamily="34" charset="0"/>
            </a:endParaRPr>
          </a:p>
        </p:txBody>
      </p:sp>
      <p:pic>
        <p:nvPicPr>
          <p:cNvPr id="1026" name="Picture 2" descr="Ижсталь» повышает качество сортового проката » Новости металлургов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334" y="2916742"/>
            <a:ext cx="1128476" cy="846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12"/>
          <p:cNvSpPr txBox="1">
            <a:spLocks noChangeArrowheads="1"/>
          </p:cNvSpPr>
          <p:nvPr/>
        </p:nvSpPr>
        <p:spPr bwMode="auto">
          <a:xfrm>
            <a:off x="6848472" y="4758139"/>
            <a:ext cx="352121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100" b="1" dirty="0" smtClean="0">
                <a:latin typeface="Verdana" pitchFamily="34" charset="0"/>
              </a:rPr>
              <a:t>Воздушные завесы, вентиляция, кондиционирование</a:t>
            </a:r>
            <a:endParaRPr lang="ru-RU" sz="1100" b="1" dirty="0">
              <a:latin typeface="Verdan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334" y="3816303"/>
            <a:ext cx="1111267" cy="15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67051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800" b="1" dirty="0" smtClean="0">
                <a:solidFill>
                  <a:srgbClr val="004F9F"/>
                </a:solidFill>
                <a:latin typeface="Verdana" pitchFamily="34" charset="0"/>
              </a:rPr>
              <a:t>Диагностика и испытание гидравлического оборудования</a:t>
            </a:r>
            <a:endParaRPr lang="en-US" sz="18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398464" y="989439"/>
            <a:ext cx="996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Специалисты ООО «УрИЦ НТ» </a:t>
            </a: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имеют </a:t>
            </a: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ДЕСЯТИЛЕТНИЙ ОПЫТ диагностики и ремонта гидравлического оборудования АО «ЕВРАЗ НТМК», а также других предприятий Свердловской и Челябинской областей</a:t>
            </a:r>
            <a:endParaRPr lang="ru-RU" sz="15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4188" y="1968734"/>
            <a:ext cx="9707561" cy="4407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TextBox 23"/>
          <p:cNvSpPr txBox="1">
            <a:spLocks noChangeArrowheads="1"/>
          </p:cNvSpPr>
          <p:nvPr/>
        </p:nvSpPr>
        <p:spPr bwMode="auto">
          <a:xfrm>
            <a:off x="631557" y="2054926"/>
            <a:ext cx="94128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ru-RU" sz="1200" b="1" dirty="0" smtClean="0">
                <a:latin typeface="Verdana" pitchFamily="34" charset="0"/>
              </a:rPr>
              <a:t>Наличие </a:t>
            </a:r>
            <a:r>
              <a:rPr lang="ru-RU" sz="1200" b="1" dirty="0">
                <a:latin typeface="Verdana" pitchFamily="34" charset="0"/>
              </a:rPr>
              <a:t>специализированных стендов позволяет проводить диагностику </a:t>
            </a:r>
            <a:r>
              <a:rPr lang="ru-RU" sz="1200" b="1" dirty="0" smtClean="0">
                <a:latin typeface="Verdana" pitchFamily="34" charset="0"/>
              </a:rPr>
              <a:t>и испытание оборудования</a:t>
            </a:r>
            <a:endParaRPr lang="ru-RU" sz="1200" b="1" dirty="0">
              <a:latin typeface="Verdana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146868" y="2646180"/>
            <a:ext cx="4092506" cy="2032087"/>
          </a:xfrm>
          <a:prstGeom prst="roundRect">
            <a:avLst>
              <a:gd name="adj" fmla="val 9008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Прямоугольник 31"/>
          <p:cNvSpPr>
            <a:spLocks noChangeArrowheads="1"/>
          </p:cNvSpPr>
          <p:nvPr/>
        </p:nvSpPr>
        <p:spPr bwMode="auto">
          <a:xfrm>
            <a:off x="6146868" y="2772966"/>
            <a:ext cx="4092506" cy="186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dirty="0" smtClean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Пневматические </a:t>
            </a:r>
            <a:r>
              <a:rPr lang="ru-RU" sz="1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гидравлические </a:t>
            </a: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цилиндры</a:t>
            </a:r>
          </a:p>
          <a:p>
            <a:pPr lvl="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Гидравлические </a:t>
            </a:r>
            <a:r>
              <a:rPr lang="ru-RU" sz="1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насосы и </a:t>
            </a: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моторы</a:t>
            </a:r>
          </a:p>
          <a:p>
            <a:pPr lvl="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Гидрораспределители дискретные и </a:t>
            </a:r>
            <a:r>
              <a:rPr lang="ru-RU" sz="11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пропорциональные</a:t>
            </a:r>
            <a:endParaRPr lang="ru-RU" sz="1100" b="1" dirty="0" smtClean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Сервоклапаны и сервовентили</a:t>
            </a:r>
          </a:p>
          <a:p>
            <a:pPr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Клапаны</a:t>
            </a:r>
            <a:endParaRPr lang="ru-RU" sz="11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eaLnBrk="1" hangingPunct="1">
              <a:lnSpc>
                <a:spcPct val="150000"/>
              </a:lnSpc>
              <a:buFont typeface="Wingdings" pitchFamily="2" charset="2"/>
              <a:buChar char="Ø"/>
            </a:pPr>
            <a:r>
              <a:rPr lang="ru-RU" sz="11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Питатели смазки</a:t>
            </a:r>
            <a:endParaRPr lang="ru-RU" sz="11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14" name="Picture 2" descr="Картинки по запросу гидравлическое оборудовани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105" y="4722486"/>
            <a:ext cx="1127561" cy="789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Картинки по запросу гидравлическое оборудова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4" y="4855385"/>
            <a:ext cx="1075218" cy="531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Картинки по запросу гидравлическое оборудова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546" y="5347295"/>
            <a:ext cx="819105" cy="5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Картинки по запросу гидравлическое оборудова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731" y="5414909"/>
            <a:ext cx="932947" cy="518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Картинки по запросу гидравлические цилиндры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924" y="4769300"/>
            <a:ext cx="910972" cy="68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Картинки по запросу питатели смазки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476" y="5432429"/>
            <a:ext cx="497627" cy="45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5800" y="5367199"/>
            <a:ext cx="817809" cy="652535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484188" y="5913479"/>
            <a:ext cx="9707561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предоставляем гарантию, отчеты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 техническом состоянии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 и результатах проведения работ, рекомендации и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технические решения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повышения надежности оборудования.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428" y="2668084"/>
            <a:ext cx="2703822" cy="276434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5233" y="2668083"/>
            <a:ext cx="2890126" cy="2764345"/>
          </a:xfrm>
          <a:prstGeom prst="rect">
            <a:avLst/>
          </a:prstGeom>
        </p:spPr>
      </p:pic>
      <p:cxnSp>
        <p:nvCxnSpPr>
          <p:cNvPr id="25" name="Прямая соединительная линия 24"/>
          <p:cNvCxnSpPr/>
          <p:nvPr/>
        </p:nvCxnSpPr>
        <p:spPr>
          <a:xfrm>
            <a:off x="484188" y="6762765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821133"/>
            <a:ext cx="549961" cy="54996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1034149" y="6822040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09813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800" b="1" dirty="0" smtClean="0">
                <a:solidFill>
                  <a:srgbClr val="004F9F"/>
                </a:solidFill>
                <a:latin typeface="Verdana" pitchFamily="34" charset="0"/>
              </a:rPr>
              <a:t>Ремонт гидравлического оборудования</a:t>
            </a:r>
            <a:endParaRPr lang="en-US" sz="18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02249" y="1252095"/>
            <a:ext cx="10071440" cy="386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ru-RU" sz="145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Специалисты УрИЦ НТ проводят полный комплекс работ по </a:t>
            </a:r>
            <a:r>
              <a:rPr lang="ru-RU" sz="145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ремонту </a:t>
            </a:r>
            <a:r>
              <a:rPr lang="ru-RU" sz="145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 систем гидравлики и </a:t>
            </a:r>
            <a:r>
              <a:rPr lang="ru-RU" sz="145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смазки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966858" y="1967406"/>
            <a:ext cx="6399857" cy="1208361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Прямоугольник 17"/>
          <p:cNvSpPr>
            <a:spLocks noChangeArrowheads="1"/>
          </p:cNvSpPr>
          <p:nvPr/>
        </p:nvSpPr>
        <p:spPr bwMode="auto">
          <a:xfrm>
            <a:off x="3990672" y="2008686"/>
            <a:ext cx="6618525" cy="1061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Собственное производственное помещение площадью более 1 200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1400" baseline="300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ru-RU" sz="1400" baseline="300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 диагностических стендов и оборудования. 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 более 150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единиц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гидравлического оборудования в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месяц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60664" y="4089099"/>
            <a:ext cx="6767276" cy="501253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3560664" y="4160151"/>
            <a:ext cx="4748415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 оборудования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597141" y="3473973"/>
            <a:ext cx="4903924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TextBox 32"/>
          <p:cNvSpPr txBox="1">
            <a:spLocks noChangeArrowheads="1"/>
          </p:cNvSpPr>
          <p:nvPr/>
        </p:nvSpPr>
        <p:spPr bwMode="auto">
          <a:xfrm>
            <a:off x="4597141" y="3554620"/>
            <a:ext cx="4903923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ПОЛНЫЙ ЦИКЛ РЕМОНТА ОБОРУДОВАНИЯ: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3549412" y="4710069"/>
            <a:ext cx="6767276" cy="543420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4" name="Прямоугольник 17"/>
          <p:cNvSpPr>
            <a:spLocks noChangeArrowheads="1"/>
          </p:cNvSpPr>
          <p:nvPr/>
        </p:nvSpPr>
        <p:spPr bwMode="auto">
          <a:xfrm>
            <a:off x="3573226" y="4816990"/>
            <a:ext cx="6376043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разборка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составление и согласование дефектных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ведомостей 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573226" y="5358196"/>
            <a:ext cx="6767276" cy="513234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6" name="Прямоугольник 17"/>
          <p:cNvSpPr>
            <a:spLocks noChangeArrowheads="1"/>
          </p:cNvSpPr>
          <p:nvPr/>
        </p:nvSpPr>
        <p:spPr bwMode="auto">
          <a:xfrm>
            <a:off x="3555294" y="5439381"/>
            <a:ext cx="5945771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just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ремонт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сборка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настройка и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испытание 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9" y="1943580"/>
            <a:ext cx="1616144" cy="12132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3235528"/>
            <a:ext cx="1890167" cy="796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9" y="4141271"/>
            <a:ext cx="1884148" cy="129811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61496" y="3670533"/>
            <a:ext cx="1812027" cy="94540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854" y="1947549"/>
            <a:ext cx="1600616" cy="120196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160" y="5134015"/>
            <a:ext cx="1062700" cy="797823"/>
          </a:xfrm>
          <a:prstGeom prst="rect">
            <a:avLst/>
          </a:prstGeom>
        </p:spPr>
      </p:pic>
      <p:cxnSp>
        <p:nvCxnSpPr>
          <p:cNvPr id="30" name="Прямая соединительная линия 29"/>
          <p:cNvCxnSpPr/>
          <p:nvPr/>
        </p:nvCxnSpPr>
        <p:spPr>
          <a:xfrm>
            <a:off x="484188" y="675303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811405"/>
            <a:ext cx="549961" cy="54996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34149" y="681231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57007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Техническое обслуживание и ремонт металлообрабатывающего оборудования</a:t>
            </a:r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84188" y="935377"/>
            <a:ext cx="9707562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Наши специалисты имеют многолетний опыт в </a:t>
            </a: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проведении технического обслуживания, ремонта, </a:t>
            </a: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пусконаладочных работ пневматического, </a:t>
            </a: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гидравлического и </a:t>
            </a: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механического </a:t>
            </a: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 </a:t>
            </a: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металлообрабатывающих станков и станочных </a:t>
            </a: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линий</a:t>
            </a:r>
            <a:endParaRPr lang="ru-RU" sz="15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4188" y="5963294"/>
            <a:ext cx="9707562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«УрИЦ НТ» предлагает заключение договоров на </a:t>
            </a:r>
            <a:r>
              <a:rPr lang="ru-RU" sz="15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</a:t>
            </a:r>
            <a:r>
              <a:rPr lang="ru-RU" sz="15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обслуживание и ремонт станочного оборудования предприятий Свердловской области и Уральского региона.</a:t>
            </a:r>
          </a:p>
          <a:p>
            <a:pPr algn="just"/>
            <a:endParaRPr lang="ru-RU" sz="1400" dirty="0">
              <a:latin typeface="Franklin Gothic Medium" panose="020B0603020102020204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69879" y="2134775"/>
            <a:ext cx="4221870" cy="3639860"/>
          </a:xfrm>
          <a:prstGeom prst="roundRect">
            <a:avLst>
              <a:gd name="adj" fmla="val 7768"/>
            </a:avLst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Прямоугольник 31"/>
          <p:cNvSpPr>
            <a:spLocks noChangeArrowheads="1"/>
          </p:cNvSpPr>
          <p:nvPr/>
        </p:nvSpPr>
        <p:spPr bwMode="auto">
          <a:xfrm>
            <a:off x="6119434" y="2251623"/>
            <a:ext cx="3977725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Токарные станки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Сверлильные и расточные станки</a:t>
            </a:r>
          </a:p>
          <a:p>
            <a:pPr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Фрезерные станки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Станки с ЧПУ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Шлифовальные станки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Комбинированные станки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Зубообрабатывающие станки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Разрезные станки</a:t>
            </a:r>
          </a:p>
          <a:p>
            <a:pPr lvl="0" eaLnBrk="1" hangingPunct="1">
              <a:lnSpc>
                <a:spcPct val="200000"/>
              </a:lnSpc>
              <a:buFont typeface="Wingdings" pitchFamily="2" charset="2"/>
              <a:buChar char="Ø"/>
            </a:pPr>
            <a:r>
              <a:rPr lang="ru-RU" sz="1200" b="1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Гидравлические и механические прессы</a:t>
            </a:r>
            <a:endParaRPr lang="ru-RU" sz="1200" b="1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2115624"/>
            <a:ext cx="5349053" cy="3567776"/>
          </a:xfrm>
          <a:prstGeom prst="rect">
            <a:avLst/>
          </a:prstGeom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484188" y="675303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811405"/>
            <a:ext cx="549961" cy="54996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34149" y="681231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42575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800" b="1" dirty="0" smtClean="0">
                <a:solidFill>
                  <a:srgbClr val="004F9F"/>
                </a:solidFill>
                <a:latin typeface="Verdana" pitchFamily="34" charset="0"/>
              </a:rPr>
              <a:t>Сервисное обслуживание систем гидравлики и смазки</a:t>
            </a:r>
            <a:endParaRPr lang="en-US" sz="18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84189" y="884258"/>
            <a:ext cx="9707560" cy="317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Круглосуточное </a:t>
            </a:r>
            <a:r>
              <a:rPr lang="ru-RU" sz="1400" b="1" dirty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обслуживание и ремонт систем гидравлики и смазки основных цехов АО «ЕВРАЗ НТМК</a:t>
            </a:r>
            <a:r>
              <a:rPr lang="ru-RU" sz="1400" b="1" dirty="0" smtClean="0">
                <a:solidFill>
                  <a:srgbClr val="0070C0"/>
                </a:solidFill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400" b="1" dirty="0">
              <a:solidFill>
                <a:srgbClr val="0070C0"/>
              </a:solidFill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4188" y="2764912"/>
            <a:ext cx="9707561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522934" y="2728823"/>
            <a:ext cx="9668815" cy="58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Комплексный подход к техническому обслуживанию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ремонтам охватывает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 виды работ </a:t>
            </a:r>
            <a:endParaRPr lang="ru-RU" sz="1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направленных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поддержание оборудования в работоспособном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состоянии 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50647" y="3345343"/>
            <a:ext cx="4734196" cy="834783"/>
          </a:xfrm>
          <a:prstGeom prst="roundRect">
            <a:avLst>
              <a:gd name="adj" fmla="val 9096"/>
            </a:avLst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484189" y="3360667"/>
            <a:ext cx="4710382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диагностика технического состояния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оборудования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техническое обслуживание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текущие и капитальные ремонты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255046" y="3354010"/>
            <a:ext cx="4970903" cy="826116"/>
          </a:xfrm>
          <a:prstGeom prst="roundRect">
            <a:avLst>
              <a:gd name="adj" fmla="val 9096"/>
            </a:avLst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5255046" y="3370192"/>
            <a:ext cx="5238919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модернизация оборудования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своевременное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снабжение запасными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частями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персонала с целью повышение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квалификации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Картинки по запросу нтмк доменный це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934" y="1234714"/>
            <a:ext cx="1469868" cy="92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11838" y="2147463"/>
            <a:ext cx="14698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Доменный </a:t>
            </a:r>
            <a:endParaRPr lang="ru-RU" sz="1200" dirty="0" smtClean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 </a:t>
            </a:r>
            <a:endParaRPr lang="ru-RU" sz="12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31" y="1212837"/>
            <a:ext cx="1544377" cy="95049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243892" y="2157789"/>
            <a:ext cx="15255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Конвертерный цех</a:t>
            </a:r>
            <a:endParaRPr lang="ru-RU" sz="1200" dirty="0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8514" y="1244698"/>
            <a:ext cx="1386019" cy="95740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7163743" y="2136306"/>
            <a:ext cx="1570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 проката </a:t>
            </a:r>
          </a:p>
          <a:p>
            <a:pPr algn="ctr"/>
            <a:r>
              <a:rPr lang="ru-RU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ш</a:t>
            </a:r>
            <a:r>
              <a:rPr lang="ru-RU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ирокополочных</a:t>
            </a:r>
          </a:p>
          <a:p>
            <a:pPr algn="ctr"/>
            <a:r>
              <a:rPr lang="ru-RU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балок</a:t>
            </a:r>
            <a:endParaRPr lang="ru-RU" sz="1200" dirty="0"/>
          </a:p>
        </p:txBody>
      </p:sp>
      <p:pic>
        <p:nvPicPr>
          <p:cNvPr id="12292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89" y="1224135"/>
            <a:ext cx="1437288" cy="951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3809729" y="2182618"/>
            <a:ext cx="1721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Колесобондажный</a:t>
            </a:r>
          </a:p>
          <a:p>
            <a:pPr algn="ctr"/>
            <a:r>
              <a:rPr lang="ru-RU" sz="12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цех</a:t>
            </a:r>
            <a:endParaRPr lang="ru-RU" sz="1200" dirty="0"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281" y="1228425"/>
            <a:ext cx="1389004" cy="946716"/>
          </a:xfrm>
          <a:prstGeom prst="rect">
            <a:avLst/>
          </a:prstGeom>
        </p:spPr>
      </p:pic>
      <p:pic>
        <p:nvPicPr>
          <p:cNvPr id="12296" name="Picture 8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762" y="1244699"/>
            <a:ext cx="1292176" cy="95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5616254" y="2182618"/>
            <a:ext cx="14251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Franklin Gothic Medium" panose="020B0603020102020204" pitchFamily="34" charset="0"/>
                <a:cs typeface="Times New Roman" panose="02020603050405020304" pitchFamily="18" charset="0"/>
              </a:rPr>
              <a:t>Крупносортный цех</a:t>
            </a:r>
            <a:endParaRPr lang="ru-RU" sz="1200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8777670" y="2210795"/>
            <a:ext cx="15061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Franklin Gothic Medium" panose="020B0603020102020204" pitchFamily="34" charset="0"/>
                <a:cs typeface="Times New Roman" panose="02020603050405020304" pitchFamily="18" charset="0"/>
              </a:rPr>
              <a:t>Рельсобалочный цех</a:t>
            </a:r>
            <a:endParaRPr lang="ru-RU" sz="12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484188" y="4386499"/>
            <a:ext cx="9707561" cy="33837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7" name="TextBox 32"/>
          <p:cNvSpPr txBox="1">
            <a:spLocks noChangeArrowheads="1"/>
          </p:cNvSpPr>
          <p:nvPr/>
        </p:nvSpPr>
        <p:spPr bwMode="auto">
          <a:xfrm>
            <a:off x="522935" y="4391432"/>
            <a:ext cx="9668815" cy="35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800"/>
              </a:spcAft>
            </a:pPr>
            <a:r>
              <a:rPr lang="ru-RU" sz="1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Эффективность процесса технического обслуживания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450647" y="4801434"/>
            <a:ext cx="4734196" cy="1308766"/>
          </a:xfrm>
          <a:prstGeom prst="roundRect">
            <a:avLst>
              <a:gd name="adj" fmla="val 9096"/>
            </a:avLst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9" name="Прямоугольник 38"/>
          <p:cNvSpPr>
            <a:spLocks noChangeArrowheads="1"/>
          </p:cNvSpPr>
          <p:nvPr/>
        </p:nvSpPr>
        <p:spPr bwMode="auto">
          <a:xfrm>
            <a:off x="416093" y="4786760"/>
            <a:ext cx="483785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нформационное 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обеспечение процесса – SAP ERP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мобильных устройств</a:t>
            </a:r>
            <a:endParaRPr lang="ru-RU" sz="1400" dirty="0" smtClean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планирование технического обслуживания и ремонтов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регламенты технического обслуживания и ремонта</a:t>
            </a:r>
          </a:p>
          <a:p>
            <a:pPr marL="285750" lvl="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технологические карты на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осмотры, ТО </a:t>
            </a: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ремонт 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5253951" y="4796036"/>
            <a:ext cx="4971998" cy="1313565"/>
          </a:xfrm>
          <a:prstGeom prst="roundRect">
            <a:avLst>
              <a:gd name="adj" fmla="val 9096"/>
            </a:avLst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41" name="Прямоугольник 40"/>
          <p:cNvSpPr>
            <a:spLocks noChangeArrowheads="1"/>
          </p:cNvSpPr>
          <p:nvPr/>
        </p:nvSpPr>
        <p:spPr bwMode="auto">
          <a:xfrm>
            <a:off x="5219396" y="4771635"/>
            <a:ext cx="500655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персональны</a:t>
            </a:r>
            <a:r>
              <a:rPr lang="ru-RU" sz="1400" dirty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 ежесменные задания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учет загрузки персонала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статистика отказов и простоев</a:t>
            </a: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определение корневых причин отказов в формате А3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 по снижению количества отказов</a:t>
            </a: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9396" y="6215680"/>
            <a:ext cx="562921" cy="56292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647" y="6232631"/>
            <a:ext cx="739623" cy="529018"/>
          </a:xfrm>
          <a:prstGeom prst="rect">
            <a:avLst/>
          </a:prstGeom>
        </p:spPr>
      </p:pic>
      <p:sp>
        <p:nvSpPr>
          <p:cNvPr id="44" name="Скругленный прямоугольник 43"/>
          <p:cNvSpPr/>
          <p:nvPr/>
        </p:nvSpPr>
        <p:spPr>
          <a:xfrm>
            <a:off x="1257868" y="6266772"/>
            <a:ext cx="3761604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 внеплановых простоев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снижение производственных потерь</a:t>
            </a: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5888234" y="6246283"/>
            <a:ext cx="4270704" cy="5175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эксплуатационного срока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ru-RU" sz="1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увеличение объемов выпускаемой продукции</a:t>
            </a: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484188" y="675303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Рисунок 4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811405"/>
            <a:ext cx="549961" cy="549961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1034149" y="681231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02634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Прямая соединительная линия 14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Сервисное обслуживание систем гидравлики и смазки </a:t>
            </a:r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484188" y="675303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811405"/>
            <a:ext cx="549961" cy="5499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34149" y="681231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22" name="Прямоугольник 31"/>
          <p:cNvSpPr>
            <a:spLocks noChangeArrowheads="1"/>
          </p:cNvSpPr>
          <p:nvPr/>
        </p:nvSpPr>
        <p:spPr bwMode="auto">
          <a:xfrm>
            <a:off x="484188" y="677483"/>
            <a:ext cx="97201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05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Внеплановые простои оборудования по причинам отказов систем гидравлики и смазки в зоне ответственности УрИЦ НТ </a:t>
            </a:r>
            <a:endParaRPr lang="ru-RU" sz="105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5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8027413"/>
              </p:ext>
            </p:extLst>
          </p:nvPr>
        </p:nvGraphicFramePr>
        <p:xfrm>
          <a:off x="85645" y="946495"/>
          <a:ext cx="10602993" cy="2895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1" name="Диаграмма 2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3335216"/>
              </p:ext>
            </p:extLst>
          </p:nvPr>
        </p:nvGraphicFramePr>
        <p:xfrm>
          <a:off x="85644" y="3841887"/>
          <a:ext cx="10602994" cy="2911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5134334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Сервисное обслуживание систем гидравлики и смазки </a:t>
            </a:r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84188" y="669588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754255"/>
            <a:ext cx="549961" cy="549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149" y="675516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9" name="Прямоугольник 31"/>
          <p:cNvSpPr>
            <a:spLocks noChangeArrowheads="1"/>
          </p:cNvSpPr>
          <p:nvPr/>
        </p:nvSpPr>
        <p:spPr bwMode="auto">
          <a:xfrm>
            <a:off x="484188" y="677483"/>
            <a:ext cx="972013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05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Внеплановые простои оборудования по причинам отказов систем гидравлики и смазки в зоне ответственности УрИЦ НТ </a:t>
            </a:r>
            <a:endParaRPr lang="ru-RU" sz="105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6980869"/>
              </p:ext>
            </p:extLst>
          </p:nvPr>
        </p:nvGraphicFramePr>
        <p:xfrm>
          <a:off x="81416" y="944379"/>
          <a:ext cx="10512005" cy="309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>
            <a:extLst>
              <a:ext uri="{FF2B5EF4-FFF2-40B4-BE49-F238E27FC236}">
                <a16:creationId xmlns:lc="http://schemas.openxmlformats.org/drawingml/2006/lockedCanvas" xmlns:a16="http://schemas.microsoft.com/office/drawing/2014/main" xmlns:xdr="http://schemas.openxmlformats.org/drawingml/2006/spreadsheetDrawing" xmlns="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6646522"/>
              </p:ext>
            </p:extLst>
          </p:nvPr>
        </p:nvGraphicFramePr>
        <p:xfrm>
          <a:off x="81416" y="4039176"/>
          <a:ext cx="10607222" cy="2656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767945352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476656" y="6307323"/>
            <a:ext cx="9715094" cy="3343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cxnSp>
        <p:nvCxnSpPr>
          <p:cNvPr id="2" name="Прямая соединительная линия 1"/>
          <p:cNvCxnSpPr/>
          <p:nvPr/>
        </p:nvCxnSpPr>
        <p:spPr>
          <a:xfrm>
            <a:off x="484188" y="92412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2"/>
          <p:cNvSpPr txBox="1">
            <a:spLocks noChangeArrowheads="1"/>
          </p:cNvSpPr>
          <p:nvPr/>
        </p:nvSpPr>
        <p:spPr bwMode="auto">
          <a:xfrm>
            <a:off x="484188" y="412105"/>
            <a:ext cx="970756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1" hangingPunct="1"/>
            <a:r>
              <a:rPr lang="ru-RU" sz="1600" b="1" dirty="0" smtClean="0">
                <a:solidFill>
                  <a:srgbClr val="004F9F"/>
                </a:solidFill>
                <a:latin typeface="Verdana" pitchFamily="34" charset="0"/>
              </a:rPr>
              <a:t>Проектирование и монтаж газо-воздушных систем отопления</a:t>
            </a:r>
          </a:p>
          <a:p>
            <a:pPr eaLnBrk="1" hangingPunct="1"/>
            <a:endParaRPr lang="en-US" sz="1600" b="1" dirty="0">
              <a:solidFill>
                <a:srgbClr val="004F9F"/>
              </a:solidFill>
              <a:latin typeface="Verdana" pitchFamily="34" charset="0"/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484188" y="359923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84188" y="6695887"/>
            <a:ext cx="9707562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88" y="6754255"/>
            <a:ext cx="549961" cy="5499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4149" y="6755162"/>
            <a:ext cx="1460656" cy="5632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Уральский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инжиниринговый </a:t>
            </a:r>
          </a:p>
          <a:p>
            <a:pPr>
              <a:lnSpc>
                <a:spcPct val="85000"/>
              </a:lnSpc>
            </a:pPr>
            <a:r>
              <a:rPr lang="ru-RU" sz="1200" dirty="0" smtClean="0">
                <a:solidFill>
                  <a:srgbClr val="0070C0"/>
                </a:solidFill>
                <a:latin typeface="Franklin Gothic Demi" panose="020B0703020102020204" pitchFamily="34" charset="0"/>
              </a:rPr>
              <a:t>центр НТ</a:t>
            </a:r>
            <a:endParaRPr lang="ru-RU" sz="1200" dirty="0">
              <a:solidFill>
                <a:srgbClr val="0070C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954331" y="983402"/>
            <a:ext cx="6767276" cy="310377"/>
          </a:xfrm>
          <a:prstGeom prst="roundRect">
            <a:avLst/>
          </a:prstGeom>
          <a:solidFill>
            <a:srgbClr val="FEFFF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13" name="Прямоугольник 17"/>
          <p:cNvSpPr>
            <a:spLocks noChangeArrowheads="1"/>
          </p:cNvSpPr>
          <p:nvPr/>
        </p:nvSpPr>
        <p:spPr bwMode="auto">
          <a:xfrm>
            <a:off x="1954331" y="969478"/>
            <a:ext cx="6767276" cy="35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0215" algn="ctr">
              <a:lnSpc>
                <a:spcPct val="120000"/>
              </a:lnSpc>
              <a:spcAft>
                <a:spcPts val="0"/>
              </a:spcAft>
            </a:pPr>
            <a:r>
              <a:rPr lang="ru-RU" sz="1400" dirty="0" smtClean="0"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Приточная вентиляция колесопрокатного стана ООО «Аллегро»</a:t>
            </a:r>
            <a:endParaRPr lang="ru-RU" sz="1400" dirty="0"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32"/>
          <p:cNvSpPr txBox="1">
            <a:spLocks noChangeArrowheads="1"/>
          </p:cNvSpPr>
          <p:nvPr/>
        </p:nvSpPr>
        <p:spPr bwMode="auto">
          <a:xfrm>
            <a:off x="603116" y="6294974"/>
            <a:ext cx="958863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Произведен монтаж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приточных </a:t>
            </a:r>
            <a:r>
              <a:rPr lang="ru-RU" sz="1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установок с водяным </a:t>
            </a:r>
            <a:r>
              <a:rPr lang="ru-RU" sz="1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Medium" panose="020B0603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газовым нагревом</a:t>
            </a:r>
            <a:endParaRPr lang="ru-RU" sz="1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anose="020B0603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743" y="1365693"/>
            <a:ext cx="4044851" cy="48823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12" y="1365693"/>
            <a:ext cx="3668990" cy="488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5264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39322</TotalTime>
  <Words>825</Words>
  <Application>Microsoft Office PowerPoint</Application>
  <PresentationFormat>Произвольный</PresentationFormat>
  <Paragraphs>203</Paragraphs>
  <Slides>13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2" baseType="lpstr">
      <vt:lpstr>MS PGothic</vt:lpstr>
      <vt:lpstr>Arial</vt:lpstr>
      <vt:lpstr>Calibri</vt:lpstr>
      <vt:lpstr>Franklin Gothic Demi</vt:lpstr>
      <vt:lpstr>Franklin Gothic Medium</vt:lpstr>
      <vt:lpstr>Times New Roman</vt:lpstr>
      <vt:lpstr>Verdana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Alexey</dc:creator>
  <cp:lastModifiedBy>Пользователь</cp:lastModifiedBy>
  <cp:revision>305</cp:revision>
  <cp:lastPrinted>2018-03-27T03:39:09Z</cp:lastPrinted>
  <dcterms:created xsi:type="dcterms:W3CDTF">2012-12-07T13:23:55Z</dcterms:created>
  <dcterms:modified xsi:type="dcterms:W3CDTF">2023-11-27T14:37:27Z</dcterms:modified>
</cp:coreProperties>
</file>